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</p:sldIdLst>
  <p:sldSz cy="6858000" cx="12192000"/>
  <p:notesSz cx="6858000" cy="9144000"/>
  <p:embeddedFontLst>
    <p:embeddedFont>
      <p:font typeface="Helvetica Neue"/>
      <p:regular r:id="rId46"/>
      <p:bold r:id="rId47"/>
      <p:italic r:id="rId48"/>
      <p:boldItalic r:id="rId49"/>
    </p:embeddedFont>
    <p:embeddedFont>
      <p:font typeface="Gill Sans"/>
      <p:regular r:id="rId50"/>
      <p:bold r:id="rId5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52" roundtripDataSignature="AMtx7mi/dugaakpHUF3ciqnubO3wvHPNf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22B24E7C-602E-4915-893E-2AE401CF1B53}">
  <a:tblStyle styleId="{22B24E7C-602E-4915-893E-2AE401CF1B53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D0DEEF"/>
          </a:solidFill>
        </a:fill>
      </a:tcStyle>
    </a:wholeTbl>
    <a:band1H>
      <a:tcTxStyle/>
    </a:band1H>
    <a:band2H>
      <a:tcTxStyle b="off" i="off"/>
      <a:tcStyle>
        <a:fill>
          <a:solidFill>
            <a:srgbClr val="E9EFF7"/>
          </a:solidFill>
        </a:fill>
      </a:tcStyle>
    </a:band2H>
    <a:band1V>
      <a:tcTxStyle/>
    </a:band1V>
    <a:band2V>
      <a:tcTxStyle/>
    </a:band2V>
    <a:lastCol>
      <a:tcTxStyle/>
    </a:lastCol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381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381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font" Target="fonts/HelveticaNeue-regular.fntdata"/><Relationship Id="rId45" Type="http://schemas.openxmlformats.org/officeDocument/2006/relationships/slide" Target="slides/slide40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HelveticaNeue-italic.fntdata"/><Relationship Id="rId47" Type="http://schemas.openxmlformats.org/officeDocument/2006/relationships/font" Target="fonts/HelveticaNeue-bold.fntdata"/><Relationship Id="rId49" Type="http://schemas.openxmlformats.org/officeDocument/2006/relationships/font" Target="fonts/HelveticaNeue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font" Target="fonts/GillSans-bold.fntdata"/><Relationship Id="rId50" Type="http://schemas.openxmlformats.org/officeDocument/2006/relationships/font" Target="fonts/GillSans-regular.fntdata"/><Relationship Id="rId52" Type="http://customschemas.google.com/relationships/presentationmetadata" Target="meta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 b="0" i="0" sz="18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 b="0" i="0" sz="18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 b="0" i="0" sz="18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 b="0" i="0" sz="18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 b="0" i="0" sz="18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 b="0" i="0" sz="18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 b="0" i="0" sz="18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 b="0" i="0" sz="18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 b="0" i="0" sz="18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</a:pPr>
            <a:r>
              <a:t/>
            </a:r>
            <a:endParaRPr/>
          </a:p>
        </p:txBody>
      </p:sp>
      <p:sp>
        <p:nvSpPr>
          <p:cNvPr id="55" name="Google Shape;55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</a:pPr>
            <a:r>
              <a:t/>
            </a:r>
            <a:endParaRPr/>
          </a:p>
        </p:txBody>
      </p:sp>
      <p:sp>
        <p:nvSpPr>
          <p:cNvPr id="113" name="Google Shape;113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</a:pPr>
            <a:r>
              <a:t/>
            </a:r>
            <a:endParaRPr/>
          </a:p>
        </p:txBody>
      </p:sp>
      <p:sp>
        <p:nvSpPr>
          <p:cNvPr id="121" name="Google Shape;121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</a:pPr>
            <a:r>
              <a:t/>
            </a:r>
            <a:endParaRPr/>
          </a:p>
        </p:txBody>
      </p:sp>
      <p:sp>
        <p:nvSpPr>
          <p:cNvPr id="145" name="Google Shape;145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</a:pPr>
            <a:r>
              <a:t/>
            </a:r>
            <a:endParaRPr/>
          </a:p>
        </p:txBody>
      </p:sp>
      <p:sp>
        <p:nvSpPr>
          <p:cNvPr id="165" name="Google Shape;165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</a:pPr>
            <a:r>
              <a:t/>
            </a:r>
            <a:endParaRPr/>
          </a:p>
        </p:txBody>
      </p:sp>
      <p:sp>
        <p:nvSpPr>
          <p:cNvPr id="171" name="Google Shape;171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</a:pPr>
            <a:r>
              <a:t/>
            </a:r>
            <a:endParaRPr/>
          </a:p>
        </p:txBody>
      </p:sp>
      <p:sp>
        <p:nvSpPr>
          <p:cNvPr id="178" name="Google Shape;178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</a:pPr>
            <a:r>
              <a:t/>
            </a:r>
            <a:endParaRPr/>
          </a:p>
        </p:txBody>
      </p:sp>
      <p:sp>
        <p:nvSpPr>
          <p:cNvPr id="184" name="Google Shape;184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</a:pPr>
            <a:r>
              <a:t/>
            </a:r>
            <a:endParaRPr/>
          </a:p>
        </p:txBody>
      </p:sp>
      <p:sp>
        <p:nvSpPr>
          <p:cNvPr id="190" name="Google Shape;190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</a:pPr>
            <a:r>
              <a:t/>
            </a:r>
            <a:endParaRPr/>
          </a:p>
        </p:txBody>
      </p:sp>
      <p:sp>
        <p:nvSpPr>
          <p:cNvPr id="195" name="Google Shape;195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</a:pPr>
            <a:r>
              <a:t/>
            </a:r>
            <a:endParaRPr/>
          </a:p>
        </p:txBody>
      </p:sp>
      <p:sp>
        <p:nvSpPr>
          <p:cNvPr id="201" name="Google Shape;201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</a:pPr>
            <a:r>
              <a:t/>
            </a:r>
            <a:endParaRPr/>
          </a:p>
        </p:txBody>
      </p:sp>
      <p:sp>
        <p:nvSpPr>
          <p:cNvPr id="60" name="Google Shape;60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</a:pPr>
            <a:r>
              <a:t/>
            </a:r>
            <a:endParaRPr/>
          </a:p>
        </p:txBody>
      </p:sp>
      <p:sp>
        <p:nvSpPr>
          <p:cNvPr id="207" name="Google Shape;207;p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</a:pPr>
            <a:r>
              <a:t/>
            </a:r>
            <a:endParaRPr/>
          </a:p>
        </p:txBody>
      </p:sp>
      <p:sp>
        <p:nvSpPr>
          <p:cNvPr id="212" name="Google Shape;212;p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</a:pPr>
            <a:r>
              <a:t/>
            </a:r>
            <a:endParaRPr/>
          </a:p>
        </p:txBody>
      </p:sp>
      <p:sp>
        <p:nvSpPr>
          <p:cNvPr id="218" name="Google Shape;218;p2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</a:pPr>
            <a:r>
              <a:t/>
            </a:r>
            <a:endParaRPr/>
          </a:p>
        </p:txBody>
      </p:sp>
      <p:sp>
        <p:nvSpPr>
          <p:cNvPr id="224" name="Google Shape;224;p2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</a:pPr>
            <a:r>
              <a:t/>
            </a:r>
            <a:endParaRPr/>
          </a:p>
        </p:txBody>
      </p:sp>
      <p:sp>
        <p:nvSpPr>
          <p:cNvPr id="230" name="Google Shape;230;p2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</a:pPr>
            <a:r>
              <a:t/>
            </a:r>
            <a:endParaRPr/>
          </a:p>
        </p:txBody>
      </p:sp>
      <p:sp>
        <p:nvSpPr>
          <p:cNvPr id="236" name="Google Shape;236;p2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</a:pPr>
            <a:r>
              <a:t/>
            </a:r>
            <a:endParaRPr/>
          </a:p>
        </p:txBody>
      </p:sp>
      <p:sp>
        <p:nvSpPr>
          <p:cNvPr id="243" name="Google Shape;243;p2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</a:pPr>
            <a:r>
              <a:t/>
            </a:r>
            <a:endParaRPr/>
          </a:p>
        </p:txBody>
      </p:sp>
      <p:sp>
        <p:nvSpPr>
          <p:cNvPr id="249" name="Google Shape;249;p2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</a:pPr>
            <a:r>
              <a:t/>
            </a:r>
            <a:endParaRPr/>
          </a:p>
        </p:txBody>
      </p:sp>
      <p:sp>
        <p:nvSpPr>
          <p:cNvPr id="255" name="Google Shape;255;p2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</a:pPr>
            <a:r>
              <a:t/>
            </a:r>
            <a:endParaRPr/>
          </a:p>
        </p:txBody>
      </p:sp>
      <p:sp>
        <p:nvSpPr>
          <p:cNvPr id="261" name="Google Shape;261;p2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</a:pPr>
            <a:r>
              <a:t/>
            </a:r>
            <a:endParaRPr/>
          </a:p>
        </p:txBody>
      </p:sp>
      <p:sp>
        <p:nvSpPr>
          <p:cNvPr id="71" name="Google Shape;71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</a:pPr>
            <a:r>
              <a:t/>
            </a:r>
            <a:endParaRPr/>
          </a:p>
        </p:txBody>
      </p:sp>
      <p:sp>
        <p:nvSpPr>
          <p:cNvPr id="267" name="Google Shape;267;p3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3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</a:pPr>
            <a:r>
              <a:t/>
            </a:r>
            <a:endParaRPr/>
          </a:p>
        </p:txBody>
      </p:sp>
      <p:sp>
        <p:nvSpPr>
          <p:cNvPr id="275" name="Google Shape;275;p3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3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</a:pPr>
            <a:r>
              <a:t/>
            </a:r>
            <a:endParaRPr/>
          </a:p>
        </p:txBody>
      </p:sp>
      <p:sp>
        <p:nvSpPr>
          <p:cNvPr id="284" name="Google Shape;284;p3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3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</a:pPr>
            <a:r>
              <a:t/>
            </a:r>
            <a:endParaRPr/>
          </a:p>
        </p:txBody>
      </p:sp>
      <p:sp>
        <p:nvSpPr>
          <p:cNvPr id="294" name="Google Shape;294;p3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3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</a:pPr>
            <a:r>
              <a:t/>
            </a:r>
            <a:endParaRPr/>
          </a:p>
        </p:txBody>
      </p:sp>
      <p:sp>
        <p:nvSpPr>
          <p:cNvPr id="300" name="Google Shape;300;p3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3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</a:pPr>
            <a:r>
              <a:t/>
            </a:r>
            <a:endParaRPr/>
          </a:p>
        </p:txBody>
      </p:sp>
      <p:sp>
        <p:nvSpPr>
          <p:cNvPr id="306" name="Google Shape;306;p3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3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</a:pPr>
            <a:r>
              <a:t/>
            </a:r>
            <a:endParaRPr/>
          </a:p>
        </p:txBody>
      </p:sp>
      <p:sp>
        <p:nvSpPr>
          <p:cNvPr id="312" name="Google Shape;312;p3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3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</a:pPr>
            <a:r>
              <a:t/>
            </a:r>
            <a:endParaRPr/>
          </a:p>
        </p:txBody>
      </p:sp>
      <p:sp>
        <p:nvSpPr>
          <p:cNvPr id="318" name="Google Shape;318;p3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3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</a:pPr>
            <a:r>
              <a:t/>
            </a:r>
            <a:endParaRPr/>
          </a:p>
        </p:txBody>
      </p:sp>
      <p:sp>
        <p:nvSpPr>
          <p:cNvPr id="324" name="Google Shape;324;p3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3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</a:pPr>
            <a:r>
              <a:t/>
            </a:r>
            <a:endParaRPr/>
          </a:p>
        </p:txBody>
      </p:sp>
      <p:sp>
        <p:nvSpPr>
          <p:cNvPr id="330" name="Google Shape;330;p3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</a:pPr>
            <a:r>
              <a:t/>
            </a:r>
            <a:endParaRPr/>
          </a:p>
        </p:txBody>
      </p:sp>
      <p:sp>
        <p:nvSpPr>
          <p:cNvPr id="77" name="Google Shape;77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4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</a:pPr>
            <a:r>
              <a:t/>
            </a:r>
            <a:endParaRPr/>
          </a:p>
        </p:txBody>
      </p:sp>
      <p:sp>
        <p:nvSpPr>
          <p:cNvPr id="336" name="Google Shape;336;p4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</a:pPr>
            <a:r>
              <a:t/>
            </a:r>
            <a:endParaRPr/>
          </a:p>
        </p:txBody>
      </p:sp>
      <p:sp>
        <p:nvSpPr>
          <p:cNvPr id="83" name="Google Shape;83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</a:pPr>
            <a:r>
              <a:t/>
            </a:r>
            <a:endParaRPr/>
          </a:p>
        </p:txBody>
      </p:sp>
      <p:sp>
        <p:nvSpPr>
          <p:cNvPr id="89" name="Google Shape;89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</a:pPr>
            <a:r>
              <a:t/>
            </a:r>
            <a:endParaRPr/>
          </a:p>
        </p:txBody>
      </p:sp>
      <p:sp>
        <p:nvSpPr>
          <p:cNvPr id="95" name="Google Shape;95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</a:pPr>
            <a:r>
              <a:t/>
            </a:r>
            <a:endParaRPr/>
          </a:p>
        </p:txBody>
      </p:sp>
      <p:sp>
        <p:nvSpPr>
          <p:cNvPr id="101" name="Google Shape;101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</a:pPr>
            <a:r>
              <a:t/>
            </a:r>
            <a:endParaRPr/>
          </a:p>
        </p:txBody>
      </p:sp>
      <p:sp>
        <p:nvSpPr>
          <p:cNvPr id="107" name="Google Shape;107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jp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 showMasterSp="0" type="title">
  <p:cSld name="TITL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1;p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6003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42"/>
          <p:cNvSpPr txBox="1"/>
          <p:nvPr>
            <p:ph type="title"/>
          </p:nvPr>
        </p:nvSpPr>
        <p:spPr>
          <a:xfrm>
            <a:off x="342440" y="2755786"/>
            <a:ext cx="5364297" cy="65944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42"/>
          <p:cNvSpPr txBox="1"/>
          <p:nvPr>
            <p:ph idx="12" type="sldNum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showMasterSp="0">
  <p:cSld name="Title and Content 4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5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60032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51"/>
          <p:cNvSpPr txBox="1"/>
          <p:nvPr>
            <p:ph type="title"/>
          </p:nvPr>
        </p:nvSpPr>
        <p:spPr>
          <a:xfrm>
            <a:off x="838200" y="346836"/>
            <a:ext cx="10515600" cy="65900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1" name="Google Shape;51;p51"/>
          <p:cNvSpPr txBox="1"/>
          <p:nvPr>
            <p:ph idx="1" type="body"/>
          </p:nvPr>
        </p:nvSpPr>
        <p:spPr>
          <a:xfrm>
            <a:off x="838200" y="1316736"/>
            <a:ext cx="10515600" cy="435254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06400" lvl="2" marL="13716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406400" lvl="5" marL="2743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406400" lvl="6" marL="32004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406400" lvl="7" marL="36576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406400" lvl="8" marL="41148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" name="Google Shape;52;p51"/>
          <p:cNvSpPr txBox="1"/>
          <p:nvPr>
            <p:ph idx="12" type="sldNum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tx">
  <p:cSld name="TITLE_AND_BODY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3"/>
          <p:cNvSpPr txBox="1"/>
          <p:nvPr>
            <p:ph type="title"/>
          </p:nvPr>
        </p:nvSpPr>
        <p:spPr>
          <a:xfrm>
            <a:off x="838200" y="346836"/>
            <a:ext cx="10515600" cy="65900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" name="Google Shape;16;p43"/>
          <p:cNvSpPr txBox="1"/>
          <p:nvPr>
            <p:ph idx="1" type="body"/>
          </p:nvPr>
        </p:nvSpPr>
        <p:spPr>
          <a:xfrm>
            <a:off x="838200" y="1316736"/>
            <a:ext cx="10515600" cy="435254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06400" lvl="2" marL="13716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406400" lvl="5" marL="2743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406400" lvl="6" marL="32004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406400" lvl="7" marL="36576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406400" lvl="8" marL="41148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" name="Google Shape;17;p43"/>
          <p:cNvSpPr txBox="1"/>
          <p:nvPr>
            <p:ph idx="12" type="sldNum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4"/>
          <p:cNvSpPr txBox="1"/>
          <p:nvPr>
            <p:ph type="title"/>
          </p:nvPr>
        </p:nvSpPr>
        <p:spPr>
          <a:xfrm>
            <a:off x="838200" y="346836"/>
            <a:ext cx="10515600" cy="65900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" name="Google Shape;20;p44"/>
          <p:cNvSpPr txBox="1"/>
          <p:nvPr>
            <p:ph idx="1" type="body"/>
          </p:nvPr>
        </p:nvSpPr>
        <p:spPr>
          <a:xfrm>
            <a:off x="838200" y="1316736"/>
            <a:ext cx="10515600" cy="435254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06400" lvl="2" marL="13716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406400" lvl="5" marL="2743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406400" lvl="6" marL="32004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406400" lvl="7" marL="36576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406400" lvl="8" marL="41148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" name="Google Shape;21;p44"/>
          <p:cNvSpPr txBox="1"/>
          <p:nvPr>
            <p:ph idx="12" type="sldNum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showMasterSp="0">
  <p:cSld name="Blank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4000" y="0"/>
            <a:ext cx="8985885" cy="1846048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45"/>
          <p:cNvSpPr txBox="1"/>
          <p:nvPr>
            <p:ph idx="12" type="sldNum"/>
          </p:nvPr>
        </p:nvSpPr>
        <p:spPr>
          <a:xfrm>
            <a:off x="9928900" y="6245225"/>
            <a:ext cx="281901" cy="29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b="0" i="0" sz="14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b="0" i="0" sz="14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b="0" i="0" sz="14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b="0" i="0" sz="14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b="0" i="0" sz="14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b="0" i="0" sz="14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b="0" i="0" sz="14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b="0" i="0" sz="14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b="0" i="0" sz="14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able" showMasterSp="0">
  <p:cSld name="Title and Table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oogle Shape;26;p4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4000" y="0"/>
            <a:ext cx="8985885" cy="1846048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46"/>
          <p:cNvSpPr txBox="1"/>
          <p:nvPr>
            <p:ph type="title"/>
          </p:nvPr>
        </p:nvSpPr>
        <p:spPr>
          <a:xfrm>
            <a:off x="1981200" y="274638"/>
            <a:ext cx="8229600" cy="114300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" name="Google Shape;28;p46"/>
          <p:cNvSpPr txBox="1"/>
          <p:nvPr>
            <p:ph idx="12" type="sldNum"/>
          </p:nvPr>
        </p:nvSpPr>
        <p:spPr>
          <a:xfrm>
            <a:off x="9928859" y="6245225"/>
            <a:ext cx="281941" cy="2946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b="0" i="0" sz="14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b="0" i="0" sz="14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b="0" i="0" sz="14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b="0" i="0" sz="14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b="0" i="0" sz="14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b="0" i="0" sz="14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b="0" i="0" sz="14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b="0" i="0" sz="14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b="0" i="0" sz="14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>
  <p:cSld name="Title Slide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oogle Shape;30;p4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4000" y="0"/>
            <a:ext cx="8985885" cy="1846048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47"/>
          <p:cNvSpPr txBox="1"/>
          <p:nvPr>
            <p:ph type="title"/>
          </p:nvPr>
        </p:nvSpPr>
        <p:spPr>
          <a:xfrm>
            <a:off x="2209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" name="Google Shape;32;p47"/>
          <p:cNvSpPr txBox="1"/>
          <p:nvPr>
            <p:ph idx="1" type="body"/>
          </p:nvPr>
        </p:nvSpPr>
        <p:spPr>
          <a:xfrm>
            <a:off x="2895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406400" lvl="5" marL="2743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406400" lvl="6" marL="32004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406400" lvl="7" marL="36576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406400" lvl="8" marL="41148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" name="Google Shape;33;p47"/>
          <p:cNvSpPr txBox="1"/>
          <p:nvPr>
            <p:ph idx="12" type="sldNum"/>
          </p:nvPr>
        </p:nvSpPr>
        <p:spPr>
          <a:xfrm>
            <a:off x="9928859" y="6245225"/>
            <a:ext cx="281941" cy="2946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b="0" i="0" sz="14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b="0" i="0" sz="14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b="0" i="0" sz="14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b="0" i="0" sz="14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b="0" i="0" sz="14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b="0" i="0" sz="14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b="0" i="0" sz="14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b="0" i="0" sz="14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b="0" i="0" sz="14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showMasterSp="0">
  <p:cSld name="Title and Content 2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oogle Shape;35;p4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4000" y="0"/>
            <a:ext cx="8985885" cy="1846048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48"/>
          <p:cNvSpPr txBox="1"/>
          <p:nvPr>
            <p:ph type="title"/>
          </p:nvPr>
        </p:nvSpPr>
        <p:spPr>
          <a:xfrm>
            <a:off x="1981200" y="274636"/>
            <a:ext cx="8229600" cy="114300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7" name="Google Shape;37;p48"/>
          <p:cNvSpPr txBox="1"/>
          <p:nvPr>
            <p:ph idx="1" type="body"/>
          </p:nvPr>
        </p:nvSpPr>
        <p:spPr>
          <a:xfrm>
            <a:off x="1981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31800" lvl="1" marL="9144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–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31800" lvl="3" marL="18288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–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31800" lvl="4" marL="22860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»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406400" lvl="5" marL="2743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406400" lvl="6" marL="32004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406400" lvl="7" marL="36576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406400" lvl="8" marL="41148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" name="Google Shape;38;p48"/>
          <p:cNvSpPr txBox="1"/>
          <p:nvPr>
            <p:ph idx="12" type="sldNum"/>
          </p:nvPr>
        </p:nvSpPr>
        <p:spPr>
          <a:xfrm>
            <a:off x="9928859" y="6245225"/>
            <a:ext cx="281941" cy="2946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b="0" i="0" sz="14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b="0" i="0" sz="14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b="0" i="0" sz="14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b="0" i="0" sz="14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b="0" i="0" sz="14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b="0" i="0" sz="14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b="0" i="0" sz="14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b="0" i="0" sz="14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b="0" i="0" sz="14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showMasterSp="0">
  <p:cSld name="Two Conten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4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4000" y="0"/>
            <a:ext cx="8985885" cy="1846048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49"/>
          <p:cNvSpPr txBox="1"/>
          <p:nvPr>
            <p:ph type="title"/>
          </p:nvPr>
        </p:nvSpPr>
        <p:spPr>
          <a:xfrm>
            <a:off x="1981200" y="274636"/>
            <a:ext cx="8229600" cy="114300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" name="Google Shape;42;p49"/>
          <p:cNvSpPr txBox="1"/>
          <p:nvPr>
            <p:ph idx="1" type="body"/>
          </p:nvPr>
        </p:nvSpPr>
        <p:spPr>
          <a:xfrm>
            <a:off x="1981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06400" lvl="2" marL="1371600" marR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»"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406400" lvl="5" marL="2743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406400" lvl="6" marL="32004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406400" lvl="7" marL="36576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406400" lvl="8" marL="41148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" name="Google Shape;43;p49"/>
          <p:cNvSpPr txBox="1"/>
          <p:nvPr>
            <p:ph idx="2" type="body"/>
          </p:nvPr>
        </p:nvSpPr>
        <p:spPr>
          <a:xfrm>
            <a:off x="6172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06400" lvl="2" marL="13716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406400" lvl="5" marL="2743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406400" lvl="6" marL="32004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406400" lvl="7" marL="36576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406400" lvl="8" marL="41148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4" name="Google Shape;44;p49"/>
          <p:cNvSpPr txBox="1"/>
          <p:nvPr>
            <p:ph idx="12" type="sldNum"/>
          </p:nvPr>
        </p:nvSpPr>
        <p:spPr>
          <a:xfrm>
            <a:off x="9928859" y="6245225"/>
            <a:ext cx="281941" cy="2946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b="0" i="0" sz="14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b="0" i="0" sz="14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b="0" i="0" sz="14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b="0" i="0" sz="14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b="0" i="0" sz="14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b="0" i="0" sz="14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b="0" i="0" sz="14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b="0" i="0" sz="14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b="0" i="0" sz="14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showMasterSp="0">
  <p:cSld name="Title and Content 3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oogle Shape;46;p5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-2032"/>
            <a:ext cx="12192000" cy="6860032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50"/>
          <p:cNvSpPr txBox="1"/>
          <p:nvPr>
            <p:ph idx="12" type="sldNum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3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4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1218838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41"/>
          <p:cNvSpPr txBox="1"/>
          <p:nvPr>
            <p:ph type="title"/>
          </p:nvPr>
        </p:nvSpPr>
        <p:spPr>
          <a:xfrm>
            <a:off x="838200" y="346836"/>
            <a:ext cx="10515600" cy="65900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41"/>
          <p:cNvSpPr txBox="1"/>
          <p:nvPr>
            <p:ph idx="1" type="body"/>
          </p:nvPr>
        </p:nvSpPr>
        <p:spPr>
          <a:xfrm>
            <a:off x="838200" y="1316736"/>
            <a:ext cx="10515600" cy="435254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4064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4064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4064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4064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41"/>
          <p:cNvSpPr txBox="1"/>
          <p:nvPr>
            <p:ph idx="12" type="sldNum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Relationship Id="rId4" Type="http://schemas.openxmlformats.org/officeDocument/2006/relationships/image" Target="../media/image1.png"/><Relationship Id="rId5" Type="http://schemas.openxmlformats.org/officeDocument/2006/relationships/image" Target="../media/image17.png"/><Relationship Id="rId6" Type="http://schemas.openxmlformats.org/officeDocument/2006/relationships/image" Target="../media/image2.png"/><Relationship Id="rId7" Type="http://schemas.openxmlformats.org/officeDocument/2006/relationships/image" Target="../media/image4.png"/><Relationship Id="rId8" Type="http://schemas.openxmlformats.org/officeDocument/2006/relationships/image" Target="../media/image13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0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8.png"/><Relationship Id="rId4" Type="http://schemas.openxmlformats.org/officeDocument/2006/relationships/image" Target="../media/image16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0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"/>
          <p:cNvSpPr txBox="1"/>
          <p:nvPr>
            <p:ph idx="4294967295" type="ctrTitle"/>
          </p:nvPr>
        </p:nvSpPr>
        <p:spPr>
          <a:xfrm>
            <a:off x="342441" y="2755786"/>
            <a:ext cx="5364296" cy="659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004"/>
              <a:buFont typeface="Arial"/>
              <a:buNone/>
            </a:pPr>
            <a:r>
              <a:rPr b="0" i="0" lang="en-US" sz="4004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Cwrs Arweinydd Rygbi</a:t>
            </a:r>
            <a:endParaRPr b="0" i="0" sz="4400" u="none" cap="none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0"/>
          <p:cNvSpPr txBox="1"/>
          <p:nvPr>
            <p:ph type="title"/>
          </p:nvPr>
        </p:nvSpPr>
        <p:spPr>
          <a:xfrm>
            <a:off x="838200" y="346836"/>
            <a:ext cx="10515600" cy="659004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004"/>
              <a:buFont typeface="Arial"/>
              <a:buNone/>
            </a:pPr>
            <a:r>
              <a:rPr b="0" i="0" lang="en-US" sz="4004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Hyfforddi Drwy Gemau</a:t>
            </a:r>
            <a:endParaRPr b="0" i="0" sz="4004" u="none" cap="none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10"/>
          <p:cNvSpPr txBox="1"/>
          <p:nvPr>
            <p:ph idx="1" type="body"/>
          </p:nvPr>
        </p:nvSpPr>
        <p:spPr>
          <a:xfrm>
            <a:off x="551384" y="1403818"/>
            <a:ext cx="4104456" cy="4352547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Egnïol (Active)	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Pwrpasol (Purposeful)</a:t>
            </a:r>
            <a:endParaRPr b="0" i="0" sz="2800" u="none" cap="none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Pleserus (Enjoyable)</a:t>
            </a:r>
            <a:endParaRPr b="0" i="0" sz="2800" u="none" cap="none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Diogel (Safe)</a:t>
            </a:r>
            <a:endParaRPr b="0" i="0" sz="2800" u="none" cap="none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10"/>
          <p:cNvSpPr/>
          <p:nvPr/>
        </p:nvSpPr>
        <p:spPr>
          <a:xfrm>
            <a:off x="4399935" y="1405557"/>
            <a:ext cx="1256072" cy="34497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A	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8" name="Google Shape;118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27971" y="1403818"/>
            <a:ext cx="6126327" cy="40263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1"/>
          <p:cNvSpPr txBox="1"/>
          <p:nvPr>
            <p:ph type="title"/>
          </p:nvPr>
        </p:nvSpPr>
        <p:spPr>
          <a:xfrm>
            <a:off x="838200" y="346836"/>
            <a:ext cx="10515600" cy="659004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004"/>
              <a:buFont typeface="Arial"/>
              <a:buNone/>
            </a:pPr>
            <a:r>
              <a:rPr b="0" i="0" lang="en-US" sz="4004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Strwythur y Sesiwn</a:t>
            </a:r>
            <a:endParaRPr b="0" i="0" sz="4004" u="none" cap="none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4" name="Google Shape;124;p11"/>
          <p:cNvGrpSpPr/>
          <p:nvPr/>
        </p:nvGrpSpPr>
        <p:grpSpPr>
          <a:xfrm>
            <a:off x="1203275" y="1772286"/>
            <a:ext cx="1434899" cy="1434900"/>
            <a:chOff x="0" y="0"/>
            <a:chExt cx="1434898" cy="1434898"/>
          </a:xfrm>
        </p:grpSpPr>
        <p:sp>
          <p:nvSpPr>
            <p:cNvPr id="125" name="Google Shape;125;p11"/>
            <p:cNvSpPr/>
            <p:nvPr/>
          </p:nvSpPr>
          <p:spPr>
            <a:xfrm>
              <a:off x="0" y="0"/>
              <a:ext cx="1434898" cy="1434898"/>
            </a:xfrm>
            <a:prstGeom prst="ellipse">
              <a:avLst/>
            </a:prstGeom>
            <a:solidFill>
              <a:srgbClr val="CCAD60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11"/>
            <p:cNvSpPr/>
            <p:nvPr/>
          </p:nvSpPr>
          <p:spPr>
            <a:xfrm>
              <a:off x="210135" y="532784"/>
              <a:ext cx="1014628" cy="3693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Cynhesu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7" name="Google Shape;127;p11"/>
          <p:cNvGrpSpPr/>
          <p:nvPr/>
        </p:nvGrpSpPr>
        <p:grpSpPr>
          <a:xfrm>
            <a:off x="6735381" y="1752379"/>
            <a:ext cx="1433231" cy="1433231"/>
            <a:chOff x="-1" y="-1"/>
            <a:chExt cx="1433230" cy="1433230"/>
          </a:xfrm>
        </p:grpSpPr>
        <p:sp>
          <p:nvSpPr>
            <p:cNvPr id="128" name="Google Shape;128;p11"/>
            <p:cNvSpPr/>
            <p:nvPr/>
          </p:nvSpPr>
          <p:spPr>
            <a:xfrm>
              <a:off x="-1" y="-1"/>
              <a:ext cx="1433230" cy="1433230"/>
            </a:xfrm>
            <a:prstGeom prst="ellipse">
              <a:avLst/>
            </a:prstGeom>
            <a:solidFill>
              <a:srgbClr val="CCAD60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11"/>
            <p:cNvSpPr/>
            <p:nvPr/>
          </p:nvSpPr>
          <p:spPr>
            <a:xfrm>
              <a:off x="209891" y="531949"/>
              <a:ext cx="1013447" cy="3693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Rhan</a:t>
              </a:r>
              <a:endPara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0" name="Google Shape;130;p11"/>
          <p:cNvGrpSpPr/>
          <p:nvPr/>
        </p:nvGrpSpPr>
        <p:grpSpPr>
          <a:xfrm>
            <a:off x="3968492" y="1772285"/>
            <a:ext cx="1436571" cy="1436571"/>
            <a:chOff x="-1" y="-1"/>
            <a:chExt cx="1436570" cy="1436570"/>
          </a:xfrm>
        </p:grpSpPr>
        <p:sp>
          <p:nvSpPr>
            <p:cNvPr id="131" name="Google Shape;131;p11"/>
            <p:cNvSpPr/>
            <p:nvPr/>
          </p:nvSpPr>
          <p:spPr>
            <a:xfrm>
              <a:off x="-1" y="-1"/>
              <a:ext cx="1436570" cy="1436570"/>
            </a:xfrm>
            <a:prstGeom prst="ellipse">
              <a:avLst/>
            </a:prstGeom>
            <a:solidFill>
              <a:srgbClr val="CCAD60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11"/>
            <p:cNvSpPr/>
            <p:nvPr/>
          </p:nvSpPr>
          <p:spPr>
            <a:xfrm>
              <a:off x="210380" y="533619"/>
              <a:ext cx="1015808" cy="3693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Cyfan</a:t>
              </a:r>
              <a:endPara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133" name="Google Shape;133;p11"/>
          <p:cNvCxnSpPr/>
          <p:nvPr/>
        </p:nvCxnSpPr>
        <p:spPr>
          <a:xfrm>
            <a:off x="3087716" y="2629348"/>
            <a:ext cx="600154" cy="1886"/>
          </a:xfrm>
          <a:prstGeom prst="straightConnector1">
            <a:avLst/>
          </a:prstGeom>
          <a:noFill/>
          <a:ln cap="flat" cmpd="sng" w="127000">
            <a:solidFill>
              <a:srgbClr val="CCAD60"/>
            </a:solidFill>
            <a:prstDash val="solid"/>
            <a:miter lim="8000"/>
            <a:headEnd len="sm" w="sm" type="none"/>
            <a:tailEnd len="lg" w="lg" type="triangle"/>
          </a:ln>
        </p:spPr>
      </p:cxnSp>
      <p:sp>
        <p:nvSpPr>
          <p:cNvPr id="134" name="Google Shape;134;p11"/>
          <p:cNvSpPr/>
          <p:nvPr/>
        </p:nvSpPr>
        <p:spPr>
          <a:xfrm>
            <a:off x="1134301" y="3649102"/>
            <a:ext cx="1658113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Cynhesu Dynamig, gyda llawer o weithgareddau hwyliog</a:t>
            </a:r>
            <a:endParaRPr b="0" i="0" sz="16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11"/>
          <p:cNvSpPr/>
          <p:nvPr/>
        </p:nvSpPr>
        <p:spPr>
          <a:xfrm>
            <a:off x="3887573" y="3649102"/>
            <a:ext cx="1974229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Cyflwyno techneg drwy gemau tîm</a:t>
            </a:r>
            <a:endParaRPr b="0" i="0" sz="18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11"/>
          <p:cNvSpPr/>
          <p:nvPr/>
        </p:nvSpPr>
        <p:spPr>
          <a:xfrm>
            <a:off x="6666252" y="3676600"/>
            <a:ext cx="2028228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Dadansoddi’r dechneg mewn grwpiau llai</a:t>
            </a:r>
            <a:endParaRPr b="0" i="0" sz="18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7" name="Google Shape;137;p11"/>
          <p:cNvGrpSpPr/>
          <p:nvPr/>
        </p:nvGrpSpPr>
        <p:grpSpPr>
          <a:xfrm>
            <a:off x="9498930" y="1752379"/>
            <a:ext cx="1433231" cy="1433231"/>
            <a:chOff x="-1" y="-1"/>
            <a:chExt cx="1433230" cy="1433230"/>
          </a:xfrm>
        </p:grpSpPr>
        <p:sp>
          <p:nvSpPr>
            <p:cNvPr id="138" name="Google Shape;138;p11"/>
            <p:cNvSpPr/>
            <p:nvPr/>
          </p:nvSpPr>
          <p:spPr>
            <a:xfrm>
              <a:off x="-1" y="-1"/>
              <a:ext cx="1433230" cy="1433230"/>
            </a:xfrm>
            <a:prstGeom prst="ellipse">
              <a:avLst/>
            </a:prstGeom>
            <a:solidFill>
              <a:srgbClr val="CCAD60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11"/>
            <p:cNvSpPr/>
            <p:nvPr/>
          </p:nvSpPr>
          <p:spPr>
            <a:xfrm>
              <a:off x="209891" y="531949"/>
              <a:ext cx="1013447" cy="3693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Cyfan</a:t>
              </a:r>
              <a:endPara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140" name="Google Shape;140;p11"/>
          <p:cNvCxnSpPr/>
          <p:nvPr/>
        </p:nvCxnSpPr>
        <p:spPr>
          <a:xfrm>
            <a:off x="5770145" y="2603180"/>
            <a:ext cx="600154" cy="1885"/>
          </a:xfrm>
          <a:prstGeom prst="straightConnector1">
            <a:avLst/>
          </a:prstGeom>
          <a:noFill/>
          <a:ln cap="flat" cmpd="sng" w="127000">
            <a:solidFill>
              <a:srgbClr val="CCAD60"/>
            </a:solidFill>
            <a:prstDash val="solid"/>
            <a:miter lim="8000"/>
            <a:headEnd len="sm" w="sm" type="none"/>
            <a:tailEnd len="lg" w="lg" type="triangle"/>
          </a:ln>
        </p:spPr>
      </p:cxnSp>
      <p:cxnSp>
        <p:nvCxnSpPr>
          <p:cNvPr id="141" name="Google Shape;141;p11"/>
          <p:cNvCxnSpPr/>
          <p:nvPr/>
        </p:nvCxnSpPr>
        <p:spPr>
          <a:xfrm>
            <a:off x="8533017" y="2555533"/>
            <a:ext cx="600154" cy="1885"/>
          </a:xfrm>
          <a:prstGeom prst="straightConnector1">
            <a:avLst/>
          </a:prstGeom>
          <a:noFill/>
          <a:ln cap="flat" cmpd="sng" w="127000">
            <a:solidFill>
              <a:srgbClr val="CCAD60"/>
            </a:solidFill>
            <a:prstDash val="solid"/>
            <a:miter lim="8000"/>
            <a:headEnd len="sm" w="sm" type="none"/>
            <a:tailEnd len="lg" w="lg" type="triangle"/>
          </a:ln>
        </p:spPr>
      </p:cxnSp>
      <p:sp>
        <p:nvSpPr>
          <p:cNvPr id="142" name="Google Shape;142;p11"/>
          <p:cNvSpPr/>
          <p:nvPr/>
        </p:nvSpPr>
        <p:spPr>
          <a:xfrm>
            <a:off x="9498931" y="3676600"/>
            <a:ext cx="1854869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Yn ôl at y gêm i roi’r dechneg ar waith</a:t>
            </a:r>
            <a:endParaRPr b="0" i="0" sz="18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2"/>
          <p:cNvSpPr txBox="1"/>
          <p:nvPr>
            <p:ph type="title"/>
          </p:nvPr>
        </p:nvSpPr>
        <p:spPr>
          <a:xfrm>
            <a:off x="838200" y="346836"/>
            <a:ext cx="10515600" cy="659004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004"/>
              <a:buFont typeface="Arial"/>
              <a:buNone/>
            </a:pPr>
            <a:r>
              <a:rPr b="0" i="0" lang="en-US" sz="4004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Cynllunio’r Sesiwn</a:t>
            </a:r>
            <a:endParaRPr b="0" i="0" sz="4004" u="none" cap="none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8" name="Google Shape;148;p12"/>
          <p:cNvGrpSpPr/>
          <p:nvPr/>
        </p:nvGrpSpPr>
        <p:grpSpPr>
          <a:xfrm>
            <a:off x="2698189" y="1702621"/>
            <a:ext cx="1434900" cy="1434900"/>
            <a:chOff x="0" y="0"/>
            <a:chExt cx="1434898" cy="1434898"/>
          </a:xfrm>
        </p:grpSpPr>
        <p:sp>
          <p:nvSpPr>
            <p:cNvPr id="149" name="Google Shape;149;p12"/>
            <p:cNvSpPr/>
            <p:nvPr/>
          </p:nvSpPr>
          <p:spPr>
            <a:xfrm>
              <a:off x="0" y="0"/>
              <a:ext cx="1434898" cy="1434898"/>
            </a:xfrm>
            <a:prstGeom prst="ellipse">
              <a:avLst/>
            </a:prstGeom>
            <a:solidFill>
              <a:srgbClr val="CCAD60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12"/>
            <p:cNvSpPr/>
            <p:nvPr/>
          </p:nvSpPr>
          <p:spPr>
            <a:xfrm>
              <a:off x="156824" y="532784"/>
              <a:ext cx="1224761" cy="3693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Cynllunio</a:t>
              </a:r>
              <a:endPara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1" name="Google Shape;151;p12"/>
          <p:cNvGrpSpPr/>
          <p:nvPr/>
        </p:nvGrpSpPr>
        <p:grpSpPr>
          <a:xfrm>
            <a:off x="3980018" y="3616513"/>
            <a:ext cx="1433231" cy="1433231"/>
            <a:chOff x="-1" y="-1"/>
            <a:chExt cx="1433230" cy="1433230"/>
          </a:xfrm>
        </p:grpSpPr>
        <p:sp>
          <p:nvSpPr>
            <p:cNvPr id="152" name="Google Shape;152;p12"/>
            <p:cNvSpPr/>
            <p:nvPr/>
          </p:nvSpPr>
          <p:spPr>
            <a:xfrm>
              <a:off x="-1" y="-1"/>
              <a:ext cx="1433230" cy="1433230"/>
            </a:xfrm>
            <a:prstGeom prst="ellipse">
              <a:avLst/>
            </a:prstGeom>
            <a:solidFill>
              <a:srgbClr val="CCAD60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12"/>
            <p:cNvSpPr/>
            <p:nvPr/>
          </p:nvSpPr>
          <p:spPr>
            <a:xfrm>
              <a:off x="209891" y="531949"/>
              <a:ext cx="1013447" cy="3693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Gwneud</a:t>
              </a:r>
              <a:endPara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4" name="Google Shape;154;p12"/>
          <p:cNvGrpSpPr/>
          <p:nvPr/>
        </p:nvGrpSpPr>
        <p:grpSpPr>
          <a:xfrm>
            <a:off x="1416358" y="3613174"/>
            <a:ext cx="1436571" cy="1436571"/>
            <a:chOff x="-1" y="-1"/>
            <a:chExt cx="1436570" cy="1436570"/>
          </a:xfrm>
        </p:grpSpPr>
        <p:sp>
          <p:nvSpPr>
            <p:cNvPr id="155" name="Google Shape;155;p12"/>
            <p:cNvSpPr/>
            <p:nvPr/>
          </p:nvSpPr>
          <p:spPr>
            <a:xfrm>
              <a:off x="-1" y="-1"/>
              <a:ext cx="1436570" cy="1436570"/>
            </a:xfrm>
            <a:prstGeom prst="ellipse">
              <a:avLst/>
            </a:prstGeom>
            <a:solidFill>
              <a:srgbClr val="CCAD60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12"/>
            <p:cNvSpPr/>
            <p:nvPr/>
          </p:nvSpPr>
          <p:spPr>
            <a:xfrm>
              <a:off x="210380" y="533619"/>
              <a:ext cx="1015808" cy="3693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Adolygu</a:t>
              </a:r>
              <a:endPara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157" name="Google Shape;157;p12"/>
          <p:cNvCxnSpPr/>
          <p:nvPr/>
        </p:nvCxnSpPr>
        <p:spPr>
          <a:xfrm>
            <a:off x="3961731" y="3137519"/>
            <a:ext cx="299373" cy="475657"/>
          </a:xfrm>
          <a:prstGeom prst="straightConnector1">
            <a:avLst/>
          </a:prstGeom>
          <a:noFill/>
          <a:ln cap="flat" cmpd="sng" w="127000">
            <a:solidFill>
              <a:srgbClr val="CCAD60"/>
            </a:solidFill>
            <a:prstDash val="solid"/>
            <a:miter lim="8000"/>
            <a:headEnd len="sm" w="sm" type="none"/>
            <a:tailEnd len="lg" w="lg" type="triangle"/>
          </a:ln>
        </p:spPr>
      </p:cxnSp>
      <p:cxnSp>
        <p:nvCxnSpPr>
          <p:cNvPr id="158" name="Google Shape;158;p12"/>
          <p:cNvCxnSpPr/>
          <p:nvPr/>
        </p:nvCxnSpPr>
        <p:spPr>
          <a:xfrm flipH="1">
            <a:off x="3086308" y="4401234"/>
            <a:ext cx="601563" cy="1082"/>
          </a:xfrm>
          <a:prstGeom prst="straightConnector1">
            <a:avLst/>
          </a:prstGeom>
          <a:noFill/>
          <a:ln cap="flat" cmpd="sng" w="127000">
            <a:solidFill>
              <a:srgbClr val="CCAD60"/>
            </a:solidFill>
            <a:prstDash val="solid"/>
            <a:miter lim="8000"/>
            <a:headEnd len="sm" w="sm" type="none"/>
            <a:tailEnd len="lg" w="lg" type="triangle"/>
          </a:ln>
        </p:spPr>
      </p:cxnSp>
      <p:cxnSp>
        <p:nvCxnSpPr>
          <p:cNvPr id="159" name="Google Shape;159;p12"/>
          <p:cNvCxnSpPr/>
          <p:nvPr/>
        </p:nvCxnSpPr>
        <p:spPr>
          <a:xfrm flipH="1" rot="10800000">
            <a:off x="2548504" y="3094365"/>
            <a:ext cx="299372" cy="475657"/>
          </a:xfrm>
          <a:prstGeom prst="straightConnector1">
            <a:avLst/>
          </a:prstGeom>
          <a:noFill/>
          <a:ln cap="flat" cmpd="sng" w="127000">
            <a:solidFill>
              <a:srgbClr val="CCAD60"/>
            </a:solidFill>
            <a:prstDash val="solid"/>
            <a:miter lim="8000"/>
            <a:headEnd len="sm" w="sm" type="none"/>
            <a:tailEnd len="lg" w="lg" type="triangle"/>
          </a:ln>
        </p:spPr>
      </p:cxnSp>
      <p:sp>
        <p:nvSpPr>
          <p:cNvPr id="160" name="Google Shape;160;p12"/>
          <p:cNvSpPr/>
          <p:nvPr/>
        </p:nvSpPr>
        <p:spPr>
          <a:xfrm>
            <a:off x="6419088" y="1392957"/>
            <a:ext cx="5065777" cy="8617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Cynllunio: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Cynlluniwch eich sesiwn ymlaen llaw er mwyn sicrhau’r profiad gorau posibl i bawb sy’n cymryd rhan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12"/>
          <p:cNvSpPr/>
          <p:nvPr/>
        </p:nvSpPr>
        <p:spPr>
          <a:xfrm>
            <a:off x="6419088" y="2641848"/>
            <a:ext cx="4934712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Gwneud: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Glynwch mor agos â phosibl at gynllun y sesiwn a sylwch ar yr hyn sy’n mynd yn dda a’r hyn y gellir ei ddatblygu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12"/>
          <p:cNvSpPr/>
          <p:nvPr/>
        </p:nvSpPr>
        <p:spPr>
          <a:xfrm>
            <a:off x="6419088" y="4047688"/>
            <a:ext cx="4934712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Adolygu: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Yn dilyn y sesiwn, meddyliwch am yr hyn y gwnaethoch sylwi arno a sut y gall hynny ddylanwadu ar eich sesiwn nesaf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3"/>
          <p:cNvSpPr txBox="1"/>
          <p:nvPr>
            <p:ph type="title"/>
          </p:nvPr>
        </p:nvSpPr>
        <p:spPr>
          <a:xfrm>
            <a:off x="838200" y="346836"/>
            <a:ext cx="10515600" cy="659004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004"/>
              <a:buFont typeface="Arial"/>
              <a:buNone/>
            </a:pPr>
            <a:r>
              <a:rPr b="0" i="0" lang="en-US" sz="4004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Deilliannau Dysgu Cwrs y Prynhawn</a:t>
            </a:r>
            <a:endParaRPr b="0" i="0" sz="4004" u="none" cap="none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13"/>
          <p:cNvSpPr txBox="1"/>
          <p:nvPr>
            <p:ph idx="1" type="body"/>
          </p:nvPr>
        </p:nvSpPr>
        <p:spPr>
          <a:xfrm>
            <a:off x="927100" y="1878427"/>
            <a:ext cx="10515600" cy="3741402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Erbyn diwedd sesiwn y prynhawn, byddwch yn gallu gwneud y canlynol - 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Deall rôl swyddog a chwarae teg mewn rygbi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Deall sut i gynllunio a chynnal digwyddiad rygbi</a:t>
            </a:r>
            <a:endParaRPr b="0" i="0" sz="2800" u="none" cap="none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0" y="0"/>
            <a:ext cx="9144000" cy="6815137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14"/>
          <p:cNvSpPr txBox="1"/>
          <p:nvPr>
            <p:ph idx="4294967295" type="title"/>
          </p:nvPr>
        </p:nvSpPr>
        <p:spPr>
          <a:xfrm>
            <a:off x="2209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Arial"/>
              <a:buNone/>
            </a:pPr>
            <a:r>
              <a:rPr b="0" i="0" lang="en-US" sz="4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Gwobr Arweinwyr URC</a:t>
            </a:r>
            <a:endParaRPr b="0" i="0" sz="4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14"/>
          <p:cNvSpPr txBox="1"/>
          <p:nvPr>
            <p:ph idx="4294967295" type="body"/>
          </p:nvPr>
        </p:nvSpPr>
        <p:spPr>
          <a:xfrm>
            <a:off x="2901605" y="3964276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Chwarae Teg a Rôl y Swyddog</a:t>
            </a:r>
            <a:endParaRPr b="0" i="0" sz="3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5"/>
          <p:cNvSpPr txBox="1"/>
          <p:nvPr>
            <p:ph idx="4294967295" type="title"/>
          </p:nvPr>
        </p:nvSpPr>
        <p:spPr>
          <a:xfrm>
            <a:off x="1981200" y="274636"/>
            <a:ext cx="8229600" cy="11430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Arial"/>
              <a:buNone/>
            </a:pPr>
            <a:r>
              <a:rPr b="0" i="0" lang="en-US" sz="4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Chwarae Teg</a:t>
            </a:r>
            <a:endParaRPr b="0" i="0" sz="4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15"/>
          <p:cNvSpPr txBox="1"/>
          <p:nvPr>
            <p:ph idx="4294967295" type="body"/>
          </p:nvPr>
        </p:nvSpPr>
        <p:spPr>
          <a:xfrm>
            <a:off x="1981200" y="1600199"/>
            <a:ext cx="8229600" cy="45259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-342900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90"/>
              <a:buFont typeface="Arial"/>
              <a:buNone/>
            </a:pPr>
            <a:r>
              <a:t/>
            </a:r>
            <a:endParaRPr b="0" i="0" sz="2590" u="none" cap="none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b="0" i="0" lang="en-US" sz="296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Mewn grwpiau, diffiniwch ystyr ‘chwarae teg’ yn eich barn chi.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590"/>
              <a:buFont typeface="Arial"/>
              <a:buNone/>
            </a:pPr>
            <a:r>
              <a:t/>
            </a:r>
            <a:endParaRPr b="0" i="0" sz="2590" u="none" cap="none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590"/>
              <a:buFont typeface="Arial"/>
              <a:buNone/>
            </a:pPr>
            <a:r>
              <a:t/>
            </a:r>
            <a:endParaRPr b="0" i="0" sz="2590" u="none" cap="none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590"/>
              <a:buFont typeface="Arial"/>
              <a:buNone/>
            </a:pPr>
            <a:r>
              <a:rPr b="0" i="0" lang="en-US" sz="2590" u="none" cap="none" strike="noStrike">
                <a:solidFill>
                  <a:srgbClr val="009999"/>
                </a:solidFill>
                <a:latin typeface="Arial"/>
                <a:ea typeface="Arial"/>
                <a:cs typeface="Arial"/>
                <a:sym typeface="Arial"/>
              </a:rPr>
              <a:t>Mae Chwarae Teg neu Sbortsmonaeth yn golygu dyhead neu ethos i sicrhau bod y gweithgaredd yn cael ei fwynhau er ei les ei hun, gan ystyried tegwch, moeseg a pharch yn briodol. Mae chwarae teg yn golygu bod yn “enillydd da” yn ogystal â bod yn </a:t>
            </a:r>
            <a:r>
              <a:rPr b="0" i="0" lang="en-US" sz="2960" u="none" cap="none" strike="noStrike">
                <a:solidFill>
                  <a:srgbClr val="009999"/>
                </a:solidFill>
                <a:latin typeface="Arial"/>
                <a:ea typeface="Arial"/>
                <a:cs typeface="Arial"/>
                <a:sym typeface="Arial"/>
              </a:rPr>
              <a:t>“gollwr da”. (Wedi’i gyfieithu o Wikipedia)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6"/>
          <p:cNvSpPr txBox="1"/>
          <p:nvPr>
            <p:ph idx="4294967295" type="title"/>
          </p:nvPr>
        </p:nvSpPr>
        <p:spPr>
          <a:xfrm>
            <a:off x="1981200" y="274636"/>
            <a:ext cx="8229600" cy="11430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Arial"/>
              <a:buNone/>
            </a:pPr>
            <a:r>
              <a:rPr b="0" i="0" lang="en-US" sz="4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Chwarae Teg</a:t>
            </a:r>
            <a:endParaRPr b="0" i="0" sz="4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16"/>
          <p:cNvSpPr txBox="1"/>
          <p:nvPr>
            <p:ph idx="4294967295" type="body"/>
          </p:nvPr>
        </p:nvSpPr>
        <p:spPr>
          <a:xfrm>
            <a:off x="1981200" y="1600199"/>
            <a:ext cx="8507288" cy="45259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99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99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rgbClr val="009999"/>
                </a:solidFill>
                <a:latin typeface="Arial"/>
                <a:ea typeface="Arial"/>
                <a:cs typeface="Arial"/>
                <a:sym typeface="Arial"/>
              </a:rPr>
              <a:t>Mewn moeseg, mae’r cysyniad o degwch yn golygu trin pawb yn gyfartal ac yn ddiduedd.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99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rgbClr val="009999"/>
                </a:solidFill>
                <a:latin typeface="Arial"/>
                <a:ea typeface="Arial"/>
                <a:cs typeface="Arial"/>
                <a:sym typeface="Arial"/>
              </a:rPr>
              <a:t>Fel arfer, deellir mai ystyr ‘chwarae teg’ yw dim ond defnyddio tactegau sy’n unol ag ysbryd y gêm.</a:t>
            </a:r>
            <a:endParaRPr b="0" i="0" sz="2800" u="none" cap="none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7"/>
          <p:cNvSpPr txBox="1"/>
          <p:nvPr>
            <p:ph idx="4294967295" type="title"/>
          </p:nvPr>
        </p:nvSpPr>
        <p:spPr>
          <a:xfrm>
            <a:off x="1992312" y="2484436"/>
            <a:ext cx="8424168" cy="11430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12"/>
              <a:buFont typeface="Arial"/>
              <a:buNone/>
            </a:pPr>
            <a:r>
              <a:rPr b="0" i="0" lang="en-US" sz="3312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Beth yw 5 egwyddor sylfaenol chwarae teg?</a:t>
            </a:r>
            <a:endParaRPr b="0" i="0" sz="3312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8"/>
          <p:cNvSpPr txBox="1"/>
          <p:nvPr>
            <p:ph idx="4294967295" type="title"/>
          </p:nvPr>
        </p:nvSpPr>
        <p:spPr>
          <a:xfrm>
            <a:off x="2906960" y="274636"/>
            <a:ext cx="8229600" cy="11430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Arial"/>
              <a:buNone/>
            </a:pPr>
            <a:r>
              <a:rPr b="0" i="0" lang="en-US" sz="4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Egwyddorion Chwarae Teg</a:t>
            </a:r>
            <a:endParaRPr b="0" i="0" sz="4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18"/>
          <p:cNvSpPr txBox="1"/>
          <p:nvPr>
            <p:ph idx="4294967295" type="body"/>
          </p:nvPr>
        </p:nvSpPr>
        <p:spPr>
          <a:xfrm>
            <a:off x="1981200" y="1600199"/>
            <a:ext cx="8229600" cy="45259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Parchu’r rheolau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Parchu’r gwrthwynebwyr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Parchu’r swyddogion a’u penderfyniadau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Sicrhau bod pawb yn cymryd rhan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Cynnal hunanreolaeth bob amser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9"/>
          <p:cNvSpPr txBox="1"/>
          <p:nvPr>
            <p:ph idx="4294967295" type="title"/>
          </p:nvPr>
        </p:nvSpPr>
        <p:spPr>
          <a:xfrm>
            <a:off x="2186880" y="274636"/>
            <a:ext cx="8229600" cy="11430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Cyfrifoldeb Arweinwyr Chwaraeon</a:t>
            </a:r>
            <a:endParaRPr b="0" i="0" sz="36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19"/>
          <p:cNvSpPr txBox="1"/>
          <p:nvPr>
            <p:ph idx="4294967295" type="body"/>
          </p:nvPr>
        </p:nvSpPr>
        <p:spPr>
          <a:xfrm>
            <a:off x="1559496" y="1600199"/>
            <a:ext cx="9001000" cy="45259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-342900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90"/>
              <a:buFont typeface="Arial"/>
              <a:buNone/>
            </a:pPr>
            <a:r>
              <a:t/>
            </a:r>
            <a:endParaRPr b="0" i="0" sz="2590" u="none" cap="none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960"/>
              <a:buFont typeface="Arial"/>
              <a:buNone/>
            </a:pPr>
            <a:r>
              <a:rPr b="0" i="0" lang="en-US" sz="296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Rhaid i Arweinwyr Chwaraeon gymryd cyfrifoldeb am ‘chwarae teg’ yn y sesiynau a arweinir ganddynt.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960"/>
              <a:buFont typeface="Arial"/>
              <a:buNone/>
            </a:pPr>
            <a:r>
              <a:rPr b="0" i="0" lang="en-US" sz="296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Gellir gwneud hyn drwy: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b="0" i="0" lang="en-US" sz="296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Sicrhau bod pawb yn deall y rheolau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b="0" i="0" lang="en-US" sz="296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Sicrhau bod pawb yn dilyn y rheolau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b="0" i="0" lang="en-US" sz="296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Sicrhau nad oes neb yn cael ei drin yn annheg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b="0" i="0" lang="en-US" sz="296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Sicrhau bod pawb yn teimlo eu bod yn cael eu cynnwys</a:t>
            </a:r>
            <a:endParaRPr b="0" i="0" sz="2590" u="none" cap="none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"/>
          <p:cNvSpPr txBox="1"/>
          <p:nvPr>
            <p:ph type="title"/>
          </p:nvPr>
        </p:nvSpPr>
        <p:spPr>
          <a:xfrm>
            <a:off x="838200" y="346836"/>
            <a:ext cx="10515600" cy="659004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004"/>
              <a:buFont typeface="Arial"/>
              <a:buNone/>
            </a:pPr>
            <a:r>
              <a:rPr b="0" i="0" lang="en-US" sz="4004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Gwybodaeth sylfaenol</a:t>
            </a:r>
            <a:endParaRPr/>
          </a:p>
        </p:txBody>
      </p:sp>
      <p:pic>
        <p:nvPicPr>
          <p:cNvPr id="63" name="Google Shape;63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89590" y="1676262"/>
            <a:ext cx="1210464" cy="1210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207929" y="1676262"/>
            <a:ext cx="1210465" cy="1210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499484" y="1676262"/>
            <a:ext cx="1227276" cy="1210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422056" y="3612315"/>
            <a:ext cx="798875" cy="1597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209069" y="1604996"/>
            <a:ext cx="1340722" cy="1340721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515204" y="2945717"/>
            <a:ext cx="2728453" cy="27284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0"/>
          <p:cNvSpPr txBox="1"/>
          <p:nvPr>
            <p:ph idx="4294967295" type="body"/>
          </p:nvPr>
        </p:nvSpPr>
        <p:spPr>
          <a:xfrm>
            <a:off x="1981200" y="1600199"/>
            <a:ext cx="8229600" cy="45259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90"/>
              <a:buFont typeface="Arial"/>
              <a:buNone/>
            </a:pPr>
            <a:r>
              <a:t/>
            </a:r>
            <a:endParaRPr b="0" i="0" sz="2590" u="none" cap="none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b="0" i="0" lang="en-US" sz="296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Mae pawb sy’n gysylltiedig â rygbi yn gyfrifol am sicrhau chwarae teg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590"/>
              <a:buFont typeface="Arial"/>
              <a:buNone/>
            </a:pPr>
            <a:r>
              <a:t/>
            </a:r>
            <a:endParaRPr b="0" i="0" sz="2590" u="none" cap="none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b="0" i="0" lang="en-US" sz="296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Mae disgyblaeth yn hollbwysig er mwyn cynnal diogelwch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590"/>
              <a:buFont typeface="Arial"/>
              <a:buNone/>
            </a:pPr>
            <a:r>
              <a:t/>
            </a:r>
            <a:endParaRPr b="0" i="0" sz="2590" u="none" cap="none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b="0" i="0" lang="en-US" sz="296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Ni ddylid goddef unrhyw fath o chwarae brwnt na difrïo</a:t>
            </a:r>
            <a:endParaRPr b="0" i="0" sz="2590" u="none" cap="none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1"/>
          <p:cNvSpPr txBox="1"/>
          <p:nvPr>
            <p:ph idx="4294967295" type="title"/>
          </p:nvPr>
        </p:nvSpPr>
        <p:spPr>
          <a:xfrm>
            <a:off x="1981200" y="274636"/>
            <a:ext cx="8229600" cy="11430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Arial"/>
              <a:buNone/>
            </a:pPr>
            <a:r>
              <a:rPr b="0" i="0" lang="en-US" sz="4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Rôl y Swyddog</a:t>
            </a:r>
            <a:endParaRPr b="0" i="0" sz="4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21"/>
          <p:cNvSpPr txBox="1"/>
          <p:nvPr>
            <p:ph idx="4294967295" type="body"/>
          </p:nvPr>
        </p:nvSpPr>
        <p:spPr>
          <a:xfrm>
            <a:off x="1981200" y="1600199"/>
            <a:ext cx="8229600" cy="45259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-342900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Beth yw rôl y swyddog?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b="0" i="0" lang="en-US" sz="3200" u="none" cap="none" strike="noStrike">
                <a:solidFill>
                  <a:srgbClr val="009999"/>
                </a:solidFill>
                <a:latin typeface="Arial"/>
                <a:ea typeface="Arial"/>
                <a:cs typeface="Arial"/>
                <a:sym typeface="Arial"/>
              </a:rPr>
              <a:t>Mae swyddogion yn cyflawni rôl bwysig yn y gwaith o gynnal cystadlaethau. Maent yn rhoi arweinyddiaeth ac arweiniad i gyfranogwyr mewn modd hyrwyddol, gan sicrhau bod y gystadleuaeth yn cael ei chynnal mewn modd diogel a theg.</a:t>
            </a:r>
            <a:r>
              <a:rPr b="0" i="0" lang="en-US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(UNICEF)</a:t>
            </a:r>
            <a:endParaRPr b="0" i="0" sz="2800" u="none" cap="none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2"/>
          <p:cNvSpPr txBox="1"/>
          <p:nvPr>
            <p:ph idx="4294967295" type="title"/>
          </p:nvPr>
        </p:nvSpPr>
        <p:spPr>
          <a:xfrm>
            <a:off x="1981200" y="274636"/>
            <a:ext cx="8229600" cy="11430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Arial"/>
              <a:buNone/>
            </a:pPr>
            <a:r>
              <a:rPr b="0" i="0" lang="en-US" sz="4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Swyddogion</a:t>
            </a:r>
            <a:endParaRPr b="0" i="0" sz="4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22"/>
          <p:cNvSpPr txBox="1"/>
          <p:nvPr>
            <p:ph idx="4294967295" type="body"/>
          </p:nvPr>
        </p:nvSpPr>
        <p:spPr>
          <a:xfrm>
            <a:off x="1703512" y="1600199"/>
            <a:ext cx="8928992" cy="45259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 rinweddau sydd eu hangen i fod yn swyddog?</a:t>
            </a:r>
            <a:endParaRPr/>
          </a:p>
          <a:p>
            <a:pPr indent="-165100" lvl="0" marL="3429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1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Dibynadwy</a:t>
            </a:r>
            <a:r>
              <a:rPr b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- gonest a diduedd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1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Cyfrifol</a:t>
            </a:r>
            <a:r>
              <a:rPr b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– bod yn anrhydeddus a chymryd y rôl o ddifrif</a:t>
            </a:r>
            <a:endParaRPr b="0" i="0" sz="2800" u="none" cap="none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1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Cymwys</a:t>
            </a:r>
            <a:r>
              <a:rPr b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– meddu ar y sgiliau a’r wybodaeth sydd eu hangen ar gyfer y dasg, a’u meithrin ymhellach</a:t>
            </a:r>
            <a:endParaRPr b="0" i="0" sz="2800" u="none" cap="none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3"/>
          <p:cNvSpPr txBox="1"/>
          <p:nvPr>
            <p:ph type="title"/>
          </p:nvPr>
        </p:nvSpPr>
        <p:spPr>
          <a:xfrm>
            <a:off x="2186880" y="274636"/>
            <a:ext cx="8229600" cy="11430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Arial"/>
              <a:buNone/>
            </a:pPr>
            <a:r>
              <a:rPr b="1" i="0" lang="en-US" sz="4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Prawf Rheolau Rygbi Tag</a:t>
            </a:r>
            <a:endParaRPr b="1" i="0" sz="4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27" name="Google Shape;227;p23"/>
          <p:cNvGraphicFramePr/>
          <p:nvPr/>
        </p:nvGraphicFramePr>
        <p:xfrm>
          <a:off x="1968500" y="2698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{22B24E7C-602E-4915-893E-2AE401CF1B53}</a:tableStyleId>
              </a:tblPr>
              <a:tblGrid>
                <a:gridCol w="1027100"/>
                <a:gridCol w="1027100"/>
                <a:gridCol w="1027100"/>
                <a:gridCol w="1027100"/>
                <a:gridCol w="1027100"/>
                <a:gridCol w="1027100"/>
                <a:gridCol w="1027100"/>
                <a:gridCol w="1027100"/>
              </a:tblGrid>
              <a:tr h="515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Helvetica Neue"/>
                        <a:buNone/>
                      </a:pPr>
                      <a:r>
                        <a:rPr b="1" lang="en-US" sz="2800" u="none" cap="none" strike="noStrike"/>
                        <a:t>C1</a:t>
                      </a:r>
                      <a:endParaRPr b="1" sz="28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Helvetica Neue"/>
                        <a:buNone/>
                      </a:pPr>
                      <a:r>
                        <a:rPr b="1" lang="en-US" sz="2800" u="none" cap="none" strike="noStrike"/>
                        <a:t>C7</a:t>
                      </a:r>
                      <a:endParaRPr b="1" sz="28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Helvetica Neue"/>
                        <a:buNone/>
                      </a:pPr>
                      <a:r>
                        <a:rPr b="1" lang="en-US" sz="2800" u="none" cap="none" strike="noStrike"/>
                        <a:t>C13</a:t>
                      </a:r>
                      <a:endParaRPr b="1" sz="28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169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Helvetica Neue"/>
                        <a:buNone/>
                      </a:pPr>
                      <a:r>
                        <a:rPr b="1" lang="en-US" sz="2800" u="none" cap="none" strike="noStrike"/>
                        <a:t>C2</a:t>
                      </a:r>
                      <a:endParaRPr b="1" sz="28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Helvetica Neue"/>
                        <a:buNone/>
                      </a:pPr>
                      <a:r>
                        <a:rPr b="1" lang="en-US" sz="2800" u="none" cap="none" strike="noStrike"/>
                        <a:t>C8</a:t>
                      </a:r>
                      <a:endParaRPr b="1" sz="28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Helvetica Neue"/>
                        <a:buNone/>
                      </a:pPr>
                      <a:r>
                        <a:rPr b="1" lang="en-US" sz="2800" u="none" cap="none" strike="noStrike"/>
                        <a:t>C14</a:t>
                      </a:r>
                      <a:endParaRPr b="1" sz="28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169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Helvetica Neue"/>
                        <a:buNone/>
                      </a:pPr>
                      <a:r>
                        <a:rPr b="1" lang="en-US" sz="2800" u="none" cap="none" strike="noStrike"/>
                        <a:t>C3</a:t>
                      </a:r>
                      <a:endParaRPr b="1" sz="28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Helvetica Neue"/>
                        <a:buNone/>
                      </a:pPr>
                      <a:r>
                        <a:rPr b="1" lang="en-US" sz="2800" u="none" cap="none" strike="noStrike"/>
                        <a:t>C9</a:t>
                      </a:r>
                      <a:endParaRPr b="1" sz="28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Helvetica Neue"/>
                        <a:buNone/>
                      </a:pPr>
                      <a:r>
                        <a:rPr b="1" lang="en-US" sz="2800" u="none" cap="none" strike="noStrike"/>
                        <a:t>C15</a:t>
                      </a:r>
                      <a:endParaRPr b="1" sz="28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15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Helvetica Neue"/>
                        <a:buNone/>
                      </a:pPr>
                      <a:r>
                        <a:rPr b="1" lang="en-US" sz="2800" u="none" cap="none" strike="noStrike"/>
                        <a:t>C4</a:t>
                      </a:r>
                      <a:endParaRPr b="1" sz="28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Helvetica Neue"/>
                        <a:buNone/>
                      </a:pPr>
                      <a:r>
                        <a:rPr b="1" lang="en-US" sz="2800" u="none" cap="none" strike="noStrike"/>
                        <a:t>C10</a:t>
                      </a:r>
                      <a:endParaRPr b="1" sz="28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Helvetica Neue"/>
                        <a:buNone/>
                      </a:pPr>
                      <a:r>
                        <a:rPr b="1" lang="en-US" sz="2800" u="none" cap="none" strike="noStrike"/>
                        <a:t>C16</a:t>
                      </a:r>
                      <a:endParaRPr b="1" sz="28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169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Helvetica Neue"/>
                        <a:buNone/>
                      </a:pPr>
                      <a:r>
                        <a:rPr b="1" lang="en-US" sz="2800" u="none" cap="none" strike="noStrike"/>
                        <a:t>C5</a:t>
                      </a:r>
                      <a:endParaRPr b="1" sz="28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Helvetica Neue"/>
                        <a:buNone/>
                      </a:pPr>
                      <a:r>
                        <a:rPr b="1" lang="en-US" sz="2800" u="none" cap="none" strike="noStrike"/>
                        <a:t>C11</a:t>
                      </a:r>
                      <a:endParaRPr b="1" sz="28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Helvetica Neue"/>
                        <a:buNone/>
                      </a:pPr>
                      <a:r>
                        <a:rPr b="1" lang="en-US" sz="2800" u="none" cap="none" strike="noStrike"/>
                        <a:t>C17</a:t>
                      </a:r>
                      <a:endParaRPr b="1" sz="28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15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Helvetica Neue"/>
                        <a:buNone/>
                      </a:pPr>
                      <a:r>
                        <a:rPr b="1" lang="en-US" sz="2800" u="none" cap="none" strike="noStrike"/>
                        <a:t>C6</a:t>
                      </a:r>
                      <a:endParaRPr b="1" sz="28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Helvetica Neue"/>
                        <a:buNone/>
                      </a:pPr>
                      <a:r>
                        <a:rPr b="1" lang="en-US" sz="2800" u="none" cap="none" strike="noStrike"/>
                        <a:t>C12</a:t>
                      </a:r>
                      <a:endParaRPr b="1" sz="28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Helvetica Neue"/>
                        <a:buNone/>
                      </a:pPr>
                      <a:r>
                        <a:rPr b="1" lang="en-US" sz="2800" u="none" cap="none" strike="noStrike"/>
                        <a:t>C18</a:t>
                      </a:r>
                      <a:endParaRPr b="1" sz="28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4"/>
          <p:cNvSpPr txBox="1"/>
          <p:nvPr>
            <p:ph type="title"/>
          </p:nvPr>
        </p:nvSpPr>
        <p:spPr>
          <a:xfrm>
            <a:off x="2186880" y="274636"/>
            <a:ext cx="8229600" cy="11430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Arial"/>
              <a:buNone/>
            </a:pPr>
            <a:r>
              <a:rPr b="1" i="0" lang="en-US" sz="4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Prawf Rheolau Rygbi Tag</a:t>
            </a:r>
            <a:endParaRPr b="1" i="0" sz="4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33" name="Google Shape;233;p24"/>
          <p:cNvGraphicFramePr/>
          <p:nvPr/>
        </p:nvGraphicFramePr>
        <p:xfrm>
          <a:off x="1968500" y="2698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{22B24E7C-602E-4915-893E-2AE401CF1B53}</a:tableStyleId>
              </a:tblPr>
              <a:tblGrid>
                <a:gridCol w="1027100"/>
                <a:gridCol w="1027100"/>
                <a:gridCol w="1027100"/>
                <a:gridCol w="1027100"/>
                <a:gridCol w="1027100"/>
                <a:gridCol w="1027100"/>
                <a:gridCol w="1027100"/>
                <a:gridCol w="1027100"/>
              </a:tblGrid>
              <a:tr h="5142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Helvetica Neue"/>
                        <a:buNone/>
                      </a:pPr>
                      <a:r>
                        <a:rPr b="1" lang="en-US" sz="2800" u="none" cap="none" strike="noStrike"/>
                        <a:t>C1</a:t>
                      </a:r>
                      <a:endParaRPr b="1" sz="28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Helvetica Neue"/>
                        <a:buNone/>
                      </a:pPr>
                      <a:r>
                        <a:rPr lang="en-US" sz="2800" u="none" cap="none" strike="noStrike"/>
                        <a:t>A</a:t>
                      </a:r>
                      <a:endParaRPr sz="14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Helvetica Neue"/>
                        <a:buNone/>
                      </a:pPr>
                      <a:r>
                        <a:rPr b="1" lang="en-US" sz="2800" u="none" cap="none" strike="noStrike"/>
                        <a:t>C7</a:t>
                      </a:r>
                      <a:endParaRPr b="1" sz="28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Helvetica Neue"/>
                        <a:buNone/>
                      </a:pPr>
                      <a:r>
                        <a:rPr lang="en-US" sz="2800" u="none" cap="none" strike="noStrike"/>
                        <a:t>B</a:t>
                      </a:r>
                      <a:endParaRPr sz="14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Helvetica Neue"/>
                        <a:buNone/>
                      </a:pPr>
                      <a:r>
                        <a:rPr b="1" lang="en-US" sz="2800" u="none" cap="none" strike="noStrike"/>
                        <a:t>C13</a:t>
                      </a:r>
                      <a:endParaRPr b="1" sz="28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Helvetica Neue"/>
                        <a:buNone/>
                      </a:pPr>
                      <a:r>
                        <a:rPr lang="en-US" sz="2800" u="none" cap="none" strike="noStrike"/>
                        <a:t>A</a:t>
                      </a:r>
                      <a:endParaRPr sz="14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169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Helvetica Neue"/>
                        <a:buNone/>
                      </a:pPr>
                      <a:r>
                        <a:rPr b="1" lang="en-US" sz="2800" u="none" cap="none" strike="noStrike"/>
                        <a:t>C2</a:t>
                      </a:r>
                      <a:endParaRPr b="1" sz="28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Helvetica Neue"/>
                        <a:buNone/>
                      </a:pPr>
                      <a:r>
                        <a:rPr lang="en-US" sz="2800" u="none" cap="none" strike="noStrike"/>
                        <a:t>C</a:t>
                      </a:r>
                      <a:endParaRPr sz="14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Helvetica Neue"/>
                        <a:buNone/>
                      </a:pPr>
                      <a:r>
                        <a:rPr b="1" lang="en-US" sz="2800" u="none" cap="none" strike="noStrike"/>
                        <a:t>C8</a:t>
                      </a:r>
                      <a:endParaRPr b="1" sz="28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Helvetica Neue"/>
                        <a:buNone/>
                      </a:pPr>
                      <a:r>
                        <a:rPr lang="en-US" sz="2800" u="none" cap="none" strike="noStrike"/>
                        <a:t>B</a:t>
                      </a:r>
                      <a:endParaRPr sz="14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Helvetica Neue"/>
                        <a:buNone/>
                      </a:pPr>
                      <a:r>
                        <a:rPr b="1" lang="en-US" sz="2800" u="none" cap="none" strike="noStrike"/>
                        <a:t>C14</a:t>
                      </a:r>
                      <a:endParaRPr b="1" sz="28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Helvetica Neue"/>
                        <a:buNone/>
                      </a:pPr>
                      <a:r>
                        <a:rPr lang="en-US" sz="2800" u="none" cap="none" strike="noStrike"/>
                        <a:t>C</a:t>
                      </a:r>
                      <a:endParaRPr sz="14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169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Helvetica Neue"/>
                        <a:buNone/>
                      </a:pPr>
                      <a:r>
                        <a:rPr b="1" lang="en-US" sz="2800" u="none" cap="none" strike="noStrike"/>
                        <a:t>C3</a:t>
                      </a:r>
                      <a:endParaRPr b="1" sz="28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Helvetica Neue"/>
                        <a:buNone/>
                      </a:pPr>
                      <a:r>
                        <a:rPr lang="en-US" sz="2800" u="none" cap="none" strike="noStrike"/>
                        <a:t>C</a:t>
                      </a:r>
                      <a:endParaRPr sz="14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Helvetica Neue"/>
                        <a:buNone/>
                      </a:pPr>
                      <a:r>
                        <a:rPr b="1" lang="en-US" sz="2800" u="none" cap="none" strike="noStrike"/>
                        <a:t>C9</a:t>
                      </a:r>
                      <a:endParaRPr b="1" sz="28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Helvetica Neue"/>
                        <a:buNone/>
                      </a:pPr>
                      <a:r>
                        <a:rPr lang="en-US" sz="2800" u="none" cap="none" strike="noStrike"/>
                        <a:t>E</a:t>
                      </a:r>
                      <a:endParaRPr sz="14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Helvetica Neue"/>
                        <a:buNone/>
                      </a:pPr>
                      <a:r>
                        <a:rPr b="1" lang="en-US" sz="2800" u="none" cap="none" strike="noStrike"/>
                        <a:t>C15</a:t>
                      </a:r>
                      <a:endParaRPr b="1" sz="28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Helvetica Neue"/>
                        <a:buNone/>
                      </a:pPr>
                      <a:r>
                        <a:rPr lang="en-US" sz="2800" u="none" cap="none" strike="noStrike"/>
                        <a:t>A</a:t>
                      </a:r>
                      <a:endParaRPr sz="14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15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Helvetica Neue"/>
                        <a:buNone/>
                      </a:pPr>
                      <a:r>
                        <a:rPr b="1" lang="en-US" sz="2800" u="none" cap="none" strike="noStrike"/>
                        <a:t>C4</a:t>
                      </a:r>
                      <a:endParaRPr b="1" sz="28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Helvetica Neue"/>
                        <a:buNone/>
                      </a:pPr>
                      <a:r>
                        <a:rPr lang="en-US" sz="2800" u="none" cap="none" strike="noStrike"/>
                        <a:t>B</a:t>
                      </a:r>
                      <a:endParaRPr sz="14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Helvetica Neue"/>
                        <a:buNone/>
                      </a:pPr>
                      <a:r>
                        <a:rPr b="1" lang="en-US" sz="2800" u="none" cap="none" strike="noStrike"/>
                        <a:t>C10</a:t>
                      </a:r>
                      <a:endParaRPr b="1" sz="28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Helvetica Neue"/>
                        <a:buNone/>
                      </a:pPr>
                      <a:r>
                        <a:rPr lang="en-US" sz="2800" u="none" cap="none" strike="noStrike"/>
                        <a:t>B</a:t>
                      </a:r>
                      <a:endParaRPr sz="14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Helvetica Neue"/>
                        <a:buNone/>
                      </a:pPr>
                      <a:r>
                        <a:rPr b="1" lang="en-US" sz="2800" u="none" cap="none" strike="noStrike"/>
                        <a:t>C16</a:t>
                      </a:r>
                      <a:endParaRPr b="1" sz="28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Helvetica Neue"/>
                        <a:buNone/>
                      </a:pPr>
                      <a:r>
                        <a:rPr lang="en-US" sz="2800" u="none" cap="none" strike="noStrike"/>
                        <a:t>B</a:t>
                      </a:r>
                      <a:endParaRPr sz="14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169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Helvetica Neue"/>
                        <a:buNone/>
                      </a:pPr>
                      <a:r>
                        <a:rPr b="1" lang="en-US" sz="2800" u="none" cap="none" strike="noStrike"/>
                        <a:t>C5</a:t>
                      </a:r>
                      <a:endParaRPr b="1" sz="28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Helvetica Neue"/>
                        <a:buNone/>
                      </a:pPr>
                      <a:r>
                        <a:rPr lang="en-US" sz="2800" u="none" cap="none" strike="noStrike"/>
                        <a:t>B</a:t>
                      </a:r>
                      <a:endParaRPr sz="14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Helvetica Neue"/>
                        <a:buNone/>
                      </a:pPr>
                      <a:r>
                        <a:rPr b="1" lang="en-US" sz="2800" u="none" cap="none" strike="noStrike"/>
                        <a:t>C11</a:t>
                      </a:r>
                      <a:endParaRPr b="1" sz="28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Helvetica Neue"/>
                        <a:buNone/>
                      </a:pPr>
                      <a:r>
                        <a:rPr lang="en-US" sz="2800" u="none" cap="none" strike="noStrike"/>
                        <a:t>C</a:t>
                      </a:r>
                      <a:endParaRPr sz="14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Helvetica Neue"/>
                        <a:buNone/>
                      </a:pPr>
                      <a:r>
                        <a:rPr b="1" lang="en-US" sz="2800" u="none" cap="none" strike="noStrike"/>
                        <a:t>C17</a:t>
                      </a:r>
                      <a:endParaRPr b="1" sz="28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Helvetica Neue"/>
                        <a:buNone/>
                      </a:pPr>
                      <a:r>
                        <a:rPr lang="en-US" sz="2800" u="none" cap="none" strike="noStrike"/>
                        <a:t>C</a:t>
                      </a:r>
                      <a:endParaRPr sz="14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15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Helvetica Neue"/>
                        <a:buNone/>
                      </a:pPr>
                      <a:r>
                        <a:rPr b="1" lang="en-US" sz="2800" u="none" cap="none" strike="noStrike"/>
                        <a:t>C6</a:t>
                      </a:r>
                      <a:endParaRPr b="1" sz="28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Helvetica Neue"/>
                        <a:buNone/>
                      </a:pPr>
                      <a:r>
                        <a:rPr lang="en-US" sz="2800" u="none" cap="none" strike="noStrike"/>
                        <a:t>A</a:t>
                      </a:r>
                      <a:endParaRPr sz="14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Helvetica Neue"/>
                        <a:buNone/>
                      </a:pPr>
                      <a:r>
                        <a:rPr b="1" lang="en-US" sz="2800" u="none" cap="none" strike="noStrike"/>
                        <a:t>C12</a:t>
                      </a:r>
                      <a:endParaRPr b="1" sz="28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Helvetica Neue"/>
                        <a:buNone/>
                      </a:pPr>
                      <a:r>
                        <a:rPr lang="en-US" sz="2800" u="none" cap="none" strike="noStrike"/>
                        <a:t>D</a:t>
                      </a:r>
                      <a:endParaRPr sz="14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Helvetica Neue"/>
                        <a:buNone/>
                      </a:pPr>
                      <a:r>
                        <a:rPr b="1" lang="en-US" sz="2800" u="none" cap="none" strike="noStrike"/>
                        <a:t>C18</a:t>
                      </a:r>
                      <a:endParaRPr b="1" sz="28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Helvetica Neue"/>
                        <a:buNone/>
                      </a:pPr>
                      <a:r>
                        <a:rPr lang="en-US" sz="2800" u="none" cap="none" strike="noStrike"/>
                        <a:t>C</a:t>
                      </a:r>
                      <a:endParaRPr sz="14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Google Shape;238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0" y="0"/>
            <a:ext cx="9144000" cy="6815137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25"/>
          <p:cNvSpPr txBox="1"/>
          <p:nvPr>
            <p:ph type="title"/>
          </p:nvPr>
        </p:nvSpPr>
        <p:spPr>
          <a:xfrm>
            <a:off x="1991544" y="2130425"/>
            <a:ext cx="7990656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Arial"/>
              <a:buNone/>
            </a:pPr>
            <a:r>
              <a:rPr b="1" i="0" lang="en-US" sz="4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CYNLLUNIO DIGWYDDIAD</a:t>
            </a:r>
            <a:endParaRPr b="1" i="0" sz="4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25"/>
          <p:cNvSpPr txBox="1"/>
          <p:nvPr>
            <p:ph idx="1" type="body"/>
          </p:nvPr>
        </p:nvSpPr>
        <p:spPr>
          <a:xfrm>
            <a:off x="2495550" y="3886200"/>
            <a:ext cx="72009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GWOBR ARWEINWYR RYGBI URC</a:t>
            </a:r>
            <a:endParaRPr b="1" i="0" sz="3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6"/>
          <p:cNvSpPr txBox="1"/>
          <p:nvPr>
            <p:ph type="title"/>
          </p:nvPr>
        </p:nvSpPr>
        <p:spPr>
          <a:xfrm>
            <a:off x="1981200" y="274636"/>
            <a:ext cx="8229600" cy="11430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Arial"/>
              <a:buNone/>
            </a:pPr>
            <a:r>
              <a:rPr b="0" i="0" lang="en-US" sz="4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Gŵyl neu Dwrnamaint</a:t>
            </a:r>
            <a:endParaRPr b="0" i="0" sz="4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26"/>
          <p:cNvSpPr txBox="1"/>
          <p:nvPr>
            <p:ph idx="1" type="body"/>
          </p:nvPr>
        </p:nvSpPr>
        <p:spPr>
          <a:xfrm>
            <a:off x="1981200" y="1939925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Trafodwch y canlynol mewn grwpiau o 4/5: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–"/>
            </a:pPr>
            <a:r>
              <a:rPr b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Beth yw Gŵyl?</a:t>
            </a:r>
            <a:endParaRPr/>
          </a:p>
          <a:p>
            <a:pPr indent="171450" lvl="1" marL="28575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–"/>
            </a:pPr>
            <a:r>
              <a:rPr b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Sut mae Gŵyl yn wahanol i Dwrnamaint?</a:t>
            </a:r>
            <a:endParaRPr/>
          </a:p>
          <a:p>
            <a:pPr indent="171450" lvl="1" marL="28575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–"/>
            </a:pPr>
            <a:r>
              <a:rPr b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Nodwch eich atebion ar y siart droi ac adroddwch yn ôl i weddill y grŵp</a:t>
            </a:r>
            <a:endParaRPr b="0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7"/>
          <p:cNvSpPr txBox="1"/>
          <p:nvPr>
            <p:ph type="title"/>
          </p:nvPr>
        </p:nvSpPr>
        <p:spPr>
          <a:xfrm>
            <a:off x="1981200" y="274636"/>
            <a:ext cx="8229600" cy="11430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Arial"/>
              <a:buNone/>
            </a:pPr>
            <a:r>
              <a:rPr b="0" i="0" lang="en-US" sz="4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Gŵyl neu Dwrnamaint</a:t>
            </a:r>
            <a:endParaRPr b="0" i="0" sz="4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27"/>
          <p:cNvSpPr txBox="1"/>
          <p:nvPr>
            <p:ph idx="1" type="body"/>
          </p:nvPr>
        </p:nvSpPr>
        <p:spPr>
          <a:xfrm>
            <a:off x="1981200" y="1938336"/>
            <a:ext cx="8229600" cy="45259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1" i="1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Gŵyl</a:t>
            </a: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– Caiff y timau eu gosod mewn grwpiau cyfranogi a rhoddir cymaint o gyfle â phosibl o fewn yr amser penodedig i gystadlu yn erbyn timau eraill. Ni chaiff sgoriau na chanlyniadau’r gemau eu cofnodi.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1" i="1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Twrnamaint</a:t>
            </a: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– Caiff y timau eu gosod mewn grwpiau cyfranogi neu gynghreiriau i gystadlu yn erbyn timau eraill. Caiff sgôr pob gêm ei chofnodi a rhoddir pwyntiau am ganlyniad y gêm. Caiff y pwyntiau eu hadio a rhoddir safle cyffredinol i bob tîm yn y grŵp, o’r safle cyntaf i’r safle olaf.</a:t>
            </a:r>
            <a:r>
              <a:rPr b="1" i="1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8"/>
          <p:cNvSpPr txBox="1"/>
          <p:nvPr>
            <p:ph type="title"/>
          </p:nvPr>
        </p:nvSpPr>
        <p:spPr>
          <a:xfrm>
            <a:off x="1981200" y="274636"/>
            <a:ext cx="8229600" cy="11430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Arial"/>
              <a:buNone/>
            </a:pPr>
            <a:r>
              <a:rPr b="0" i="0" lang="en-US" sz="4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Cynllunio Digwyddiad</a:t>
            </a:r>
            <a:endParaRPr b="0" i="0" sz="4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p28"/>
          <p:cNvSpPr txBox="1"/>
          <p:nvPr>
            <p:ph idx="1" type="body"/>
          </p:nvPr>
        </p:nvSpPr>
        <p:spPr>
          <a:xfrm>
            <a:off x="1981200" y="1938336"/>
            <a:ext cx="8229600" cy="45259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Mewn grwpiau, penderfynwch pa drefniadau neu ystyriaethau sydd eu hangen er mwyn cynnal digwyddiad llwyddiannus</a:t>
            </a:r>
            <a:endParaRPr/>
          </a:p>
          <a:p>
            <a:pPr indent="-1905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Wrth drafod, ystyriwch y categorïau canlynol: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–"/>
            </a:pPr>
            <a:r>
              <a:rPr b="0" i="1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Cyn y digwyddiad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–"/>
            </a:pPr>
            <a:r>
              <a:rPr b="0" i="1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Yn ystod y digwyddiad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–"/>
            </a:pPr>
            <a:r>
              <a:rPr b="0" i="1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 ôl y digwyddiad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–"/>
            </a:pPr>
            <a:r>
              <a:rPr b="0" i="1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Cyfrifoldebau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171450" lvl="1" marL="28575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Defnyddiwch eich gweithlyfr i gofnodi sylwadau a wneir yn ystod y drafodaeth ac adroddwch yn ôl i weddill y grŵp.</a:t>
            </a:r>
            <a:endParaRPr b="0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9"/>
          <p:cNvSpPr txBox="1"/>
          <p:nvPr>
            <p:ph type="title"/>
          </p:nvPr>
        </p:nvSpPr>
        <p:spPr>
          <a:xfrm>
            <a:off x="2207568" y="274636"/>
            <a:ext cx="8003232" cy="11430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20"/>
              <a:buFont typeface="Arial"/>
              <a:buNone/>
            </a:pPr>
            <a:r>
              <a:rPr b="0" i="0" lang="en-US" sz="342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Ystyriaethau ar gyfer Cynllunio Digwyddiad</a:t>
            </a:r>
            <a:endParaRPr b="0" i="0" sz="342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p29"/>
          <p:cNvSpPr txBox="1"/>
          <p:nvPr>
            <p:ph idx="1" type="body"/>
          </p:nvPr>
        </p:nvSpPr>
        <p:spPr>
          <a:xfrm>
            <a:off x="1981200" y="1927225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Mae angen gofyn rhai cwestiynau cyn trefnu’r digwyddiad: 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–"/>
            </a:pPr>
            <a:r>
              <a:rPr b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yw’r lleoliad yn addas ac yn ddiogel?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–"/>
            </a:pPr>
            <a:r>
              <a:rPr b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Faint o dimau a fydd yn cyrraedd?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–"/>
            </a:pPr>
            <a:r>
              <a:rPr b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Am faint o amser y byddant yn bresennol?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–"/>
            </a:pPr>
            <a:r>
              <a:rPr b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Sawl gêm fydd angen ei chwarae?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–"/>
            </a:pPr>
            <a:r>
              <a:rPr b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oes digon o le i chwarae?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–"/>
            </a:pPr>
            <a:r>
              <a:rPr b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Gan bwy y bydd angen help a beth fydd angen iddynt ei wneud?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"/>
          <p:cNvSpPr txBox="1"/>
          <p:nvPr>
            <p:ph type="title"/>
          </p:nvPr>
        </p:nvSpPr>
        <p:spPr>
          <a:xfrm>
            <a:off x="838200" y="346836"/>
            <a:ext cx="10515600" cy="659004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004"/>
              <a:buFont typeface="Arial"/>
              <a:buNone/>
            </a:pPr>
            <a:r>
              <a:rPr b="0" i="0" lang="en-US" sz="4004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Deilliannau Dysgu Cwrs y Bore</a:t>
            </a:r>
            <a:endParaRPr b="0" i="0" sz="4004" u="none" cap="none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3"/>
          <p:cNvSpPr txBox="1"/>
          <p:nvPr>
            <p:ph idx="1" type="body"/>
          </p:nvPr>
        </p:nvSpPr>
        <p:spPr>
          <a:xfrm>
            <a:off x="838200" y="1548227"/>
            <a:ext cx="10515600" cy="3741402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Erbyn diwedd y cwrs byddwch yn gallu gwneud y canlynol -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Deall beth yw amgylchedd dysgu diogel a llawn hwyl, a darparu amgylchedd o'r fath.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Deall manteision hyfforddi drwy gemau.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Deall manteision dull ‘Chwaraewr Cyfan, Hyfforddwr Cyfan’ </a:t>
            </a:r>
            <a:endParaRPr b="0" i="0" sz="2800" u="none" cap="none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30"/>
          <p:cNvSpPr txBox="1"/>
          <p:nvPr>
            <p:ph type="title"/>
          </p:nvPr>
        </p:nvSpPr>
        <p:spPr>
          <a:xfrm>
            <a:off x="1981200" y="274636"/>
            <a:ext cx="8229600" cy="11430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Arial"/>
              <a:buNone/>
            </a:pPr>
            <a:r>
              <a:rPr b="0" i="0" lang="en-US" sz="4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Rolau Gwirfoddolwr</a:t>
            </a:r>
            <a:endParaRPr b="0" i="0" sz="4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30"/>
          <p:cNvSpPr txBox="1"/>
          <p:nvPr>
            <p:ph idx="1" type="body"/>
          </p:nvPr>
        </p:nvSpPr>
        <p:spPr>
          <a:xfrm>
            <a:off x="1703512" y="2924175"/>
            <a:ext cx="4316288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Hyfforddwyr/Arweinwyr Chwaraeon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Dyfarnwyr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Trefnwyr meysydd chwarae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Ceidwaid sgôr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Cyfrifwyr sgôr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Amserwyr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p30"/>
          <p:cNvSpPr/>
          <p:nvPr/>
        </p:nvSpPr>
        <p:spPr>
          <a:xfrm>
            <a:off x="6172200" y="2924175"/>
            <a:ext cx="4038600" cy="31786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Gweithredwyr desg gofrestru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Goruchwylwyr toiledau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Swyddogion cymorth cyntaf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Casglwyr sbwriel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 yn y blaen…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p30"/>
          <p:cNvSpPr/>
          <p:nvPr/>
        </p:nvSpPr>
        <p:spPr>
          <a:xfrm>
            <a:off x="1992312" y="1928811"/>
            <a:ext cx="8280401" cy="7817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-342900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 rolau y gall gwirfoddolwr eu cyflawni wrth gynnal digwyddiad chwaraeon?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31"/>
          <p:cNvSpPr txBox="1"/>
          <p:nvPr>
            <p:ph type="title"/>
          </p:nvPr>
        </p:nvSpPr>
        <p:spPr>
          <a:xfrm>
            <a:off x="1981200" y="274636"/>
            <a:ext cx="8229600" cy="11430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Arial"/>
              <a:buNone/>
            </a:pPr>
            <a:r>
              <a:rPr b="0" i="0" lang="en-US" sz="4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Paratoi’r Lleoliad</a:t>
            </a:r>
            <a:endParaRPr b="0" i="0" sz="4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31"/>
          <p:cNvSpPr txBox="1"/>
          <p:nvPr>
            <p:ph idx="1" type="body"/>
          </p:nvPr>
        </p:nvSpPr>
        <p:spPr>
          <a:xfrm>
            <a:off x="1775520" y="2786061"/>
            <a:ext cx="4464496" cy="24479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-2857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–"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Desg Gofrestru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–"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Pabell Cymorth Cyntaf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–"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Rhifau Meysydd Chwarae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–"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Toiledau</a:t>
            </a:r>
            <a:b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31"/>
          <p:cNvSpPr/>
          <p:nvPr/>
        </p:nvSpPr>
        <p:spPr>
          <a:xfrm>
            <a:off x="6159500" y="2786061"/>
            <a:ext cx="4038600" cy="13531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-285750" lvl="1" marL="7429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–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Maes Parcio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–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Biniau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–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Mannau Ymgynnull yn achos Tân/Argyfwng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31"/>
          <p:cNvSpPr/>
          <p:nvPr/>
        </p:nvSpPr>
        <p:spPr>
          <a:xfrm>
            <a:off x="1878012" y="1930400"/>
            <a:ext cx="8405812" cy="9048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-342900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b="0" i="0" lang="en-US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 drefniadau / cyfleusterau y byddai angen i’r timau sy’n cyrraedd fod yn ymwybodol ohonynt os nad ydynt wedi ymweld â’r lleoliad erioed o’r blaen?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31"/>
          <p:cNvSpPr/>
          <p:nvPr/>
        </p:nvSpPr>
        <p:spPr>
          <a:xfrm>
            <a:off x="1878012" y="4830762"/>
            <a:ext cx="8405812" cy="1587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-342900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b="0" i="0" lang="en-US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Dylid sicrhau bod arwyddion ar gyfer pob eitem – yn enwedig rhifau meysydd chwarae – er mwyn i gyfranogwyr allu symud o gwmpas y lleoliad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b="0" i="0" lang="en-US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Bydd gennych dasg gwaith cartref i’w chwblhau yn seiliedig ar ystyriaethau Iechyd a Diogelwch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32"/>
          <p:cNvSpPr txBox="1"/>
          <p:nvPr>
            <p:ph type="title"/>
          </p:nvPr>
        </p:nvSpPr>
        <p:spPr>
          <a:xfrm>
            <a:off x="1981200" y="274636"/>
            <a:ext cx="8229600" cy="11430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Arial"/>
              <a:buNone/>
            </a:pPr>
            <a:r>
              <a:rPr b="0" i="0" lang="en-US" sz="4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Rheoli Meysydd Chwarae</a:t>
            </a:r>
            <a:endParaRPr b="0" i="0" sz="4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32"/>
          <p:cNvSpPr txBox="1"/>
          <p:nvPr>
            <p:ph idx="1" type="body"/>
          </p:nvPr>
        </p:nvSpPr>
        <p:spPr>
          <a:xfrm>
            <a:off x="1981200" y="19304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 Cae, 2 Faes Chwarae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32"/>
          <p:cNvSpPr/>
          <p:nvPr/>
        </p:nvSpPr>
        <p:spPr>
          <a:xfrm>
            <a:off x="6172200" y="1930400"/>
            <a:ext cx="4038600" cy="4862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-342900" lvl="0" marL="3429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 Cae, 4 Maes Chwarae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9" name="Google Shape;289;p32"/>
          <p:cNvPicPr preferRelativeResize="0"/>
          <p:nvPr/>
        </p:nvPicPr>
        <p:blipFill rotWithShape="1">
          <a:blip r:embed="rId3">
            <a:alphaModFix/>
          </a:blip>
          <a:srcRect b="1953" l="25000" r="4626" t="2067"/>
          <a:stretch/>
        </p:blipFill>
        <p:spPr>
          <a:xfrm>
            <a:off x="6946900" y="2441575"/>
            <a:ext cx="2615185" cy="42112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32"/>
          <p:cNvPicPr preferRelativeResize="0"/>
          <p:nvPr/>
        </p:nvPicPr>
        <p:blipFill rotWithShape="1">
          <a:blip r:embed="rId4">
            <a:alphaModFix/>
          </a:blip>
          <a:srcRect b="1956" l="25441" r="5312" t="2067"/>
          <a:stretch/>
        </p:blipFill>
        <p:spPr>
          <a:xfrm>
            <a:off x="2613025" y="2416174"/>
            <a:ext cx="2615185" cy="421440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91" name="Google Shape;291;p32"/>
          <p:cNvCxnSpPr/>
          <p:nvPr/>
        </p:nvCxnSpPr>
        <p:spPr>
          <a:xfrm flipH="1">
            <a:off x="6096000" y="1844675"/>
            <a:ext cx="1" cy="5013325"/>
          </a:xfrm>
          <a:prstGeom prst="straightConnector1">
            <a:avLst/>
          </a:prstGeom>
          <a:noFill/>
          <a:ln cap="flat" cmpd="sng" w="254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1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33"/>
          <p:cNvSpPr txBox="1"/>
          <p:nvPr>
            <p:ph type="title"/>
          </p:nvPr>
        </p:nvSpPr>
        <p:spPr>
          <a:xfrm>
            <a:off x="1981200" y="274636"/>
            <a:ext cx="8229600" cy="11430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Arial"/>
              <a:buNone/>
            </a:pPr>
            <a:r>
              <a:rPr b="0" i="0" lang="en-US" sz="4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Tasg Cynllunio Gemau</a:t>
            </a:r>
            <a:endParaRPr b="0" i="0" sz="4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33"/>
          <p:cNvSpPr txBox="1"/>
          <p:nvPr>
            <p:ph idx="1" type="body"/>
          </p:nvPr>
        </p:nvSpPr>
        <p:spPr>
          <a:xfrm>
            <a:off x="1762125" y="1939925"/>
            <a:ext cx="8655050" cy="5068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-342900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Bydd un o’r senarios canlynol yn cael ei roi i chi: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1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0039" lvl="0" marL="320039" marR="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AutoNum type="arabicPeriod"/>
            </a:pPr>
            <a:r>
              <a:rPr b="0" i="1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Rydych yn cynnal gŵyl ac mae un cae rygbi maint llawn ar gael i chi. Bydd yr ŵyl yn para dim mwy nag awr a bydd chwe thîm yn cyrraedd, gan gynnwys dau o’r un ysgol. Sut y byddech yn trefnu’r timau er mwyn sicrhau cymaint â phosibl o gyfle i bawb gymryd rhan?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1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0039" lvl="0" marL="320039" marR="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Arial"/>
              <a:buAutoNum type="arabicPeriod"/>
            </a:pPr>
            <a:r>
              <a:rPr b="0" i="1" lang="en-US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Rydych yn cynnal gŵyl ac mae neuadd chwaraeon ar gael i chi. Bydd yr ŵyl yn para dim mwy nag awr a bydd pum tîm yn cyrraedd. Sut y byddech yn sicrhau cymaint â phosibl o gyfle iddynt gymryd rhan?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1" sz="14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0039" lvl="0" marL="320039" marR="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AutoNum type="arabicPeriod"/>
            </a:pPr>
            <a:r>
              <a:rPr b="0" i="1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Rydych yn cynnal gŵyl ac mae gennych gae heb farciau; maint y cae yw 170m x 50m gan sicrhau pellter diogel o’r ffiniau. Bydd 15 o dimau’n cyrraedd a byddant ar gael am awr a hanner. Sut y byddech yn sicrhau cymaint â phosibl o gyfle iddynt gymryd rhan?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1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0039" lvl="0" marL="320039" marR="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Arial"/>
              <a:buAutoNum type="arabicPeriod"/>
            </a:pPr>
            <a:r>
              <a:rPr b="0" i="1" lang="en-US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Rydych yn cynnal twrnamaint gyda saith o dimau’n cymryd rhan ac mae un cae rygbi maint llawn ar gael i chi. Mae’r timau ar gael am ddwy awr. Sut y byddech yn trefnu’r gystadleuaeth er mwyn canfod enillydd?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1" sz="1400" u="none" cap="none" strike="noStrike">
              <a:solidFill>
                <a:srgbClr val="0000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Gweler y dudalen “</a:t>
            </a: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CYNLLUN DIGWYDDIAD – MATRICS CHWARAE”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 gwblhau’r dasg.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Gan ddefnyddio’r dudalen “</a:t>
            </a: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TASG CYNLLUNIO DIGWYDDIAD”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darllenwch y dasg a threfnwch y digwyddiad yn unol â’r disgrifiad.</a:t>
            </a:r>
            <a:endParaRPr b="0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34"/>
          <p:cNvSpPr txBox="1"/>
          <p:nvPr>
            <p:ph type="title"/>
          </p:nvPr>
        </p:nvSpPr>
        <p:spPr>
          <a:xfrm>
            <a:off x="1981200" y="274636"/>
            <a:ext cx="8229600" cy="11430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Arial"/>
              <a:buNone/>
            </a:pPr>
            <a:r>
              <a:rPr b="0" i="0" lang="en-US" sz="4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Gwahoddiad i Ddigwyddiad</a:t>
            </a:r>
            <a:endParaRPr b="0" i="0" sz="4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34"/>
          <p:cNvSpPr txBox="1"/>
          <p:nvPr>
            <p:ph idx="1" type="body"/>
          </p:nvPr>
        </p:nvSpPr>
        <p:spPr>
          <a:xfrm>
            <a:off x="1981200" y="1927225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-342900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 ôl cynllunio a threfnu eich digwyddiad, mae’r gwahoddiad yn hollbwysig er mwyn sicrhau bod y timau sy’n cymryd rhan yn cyrraedd.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 wybodaeth sydd angen ei chynnwys ar wahoddiad i ddigwyddiad?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Bydd angen i chi gwblhau tasg gwaith cartref yn seiliedig ar wahoddiad i ddigwyddiad.</a:t>
            </a:r>
            <a:endParaRPr b="0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35"/>
          <p:cNvSpPr txBox="1"/>
          <p:nvPr>
            <p:ph type="title"/>
          </p:nvPr>
        </p:nvSpPr>
        <p:spPr>
          <a:xfrm>
            <a:off x="1981200" y="274636"/>
            <a:ext cx="8229600" cy="11430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Arial"/>
              <a:buNone/>
            </a:pPr>
            <a:r>
              <a:rPr b="0" i="0" lang="en-US" sz="4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Adolygu Digwyddiad</a:t>
            </a:r>
            <a:endParaRPr b="0" i="0" sz="4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35"/>
          <p:cNvSpPr txBox="1"/>
          <p:nvPr>
            <p:ph idx="1" type="body"/>
          </p:nvPr>
        </p:nvSpPr>
        <p:spPr>
          <a:xfrm>
            <a:off x="1981200" y="1925636"/>
            <a:ext cx="8229600" cy="48164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-342900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b="0" i="0" lang="en-US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Mae’n bwysig i chi fel grŵp trefnu bod eich digwyddiad yn cael ei adolygu, er mwyn gwella’r broses / profiad erbyn y digwyddiad nesaf.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b="0" i="0" lang="en-US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Beth ddylai canlyniad proses adolygu fod?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b="0" i="0" lang="en-US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 gwestiynau y gellid eu gofyn am y broses gyfan o drefnu digwyddiad?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b="0" i="0" lang="en-US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Yn eich gweithlyfrau, ceir enghraifft o ffurflen adolygu digwyddiad.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b="0" i="0" lang="en-US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 ôl i chi gynnal digwyddiad, cwblhewch y cylch Cynllunio – Gwneud – Adolygu. Cynhaliwch gyfarfod a chwblhewch y ffurflen ar y dudalen yn eich gweithlyfr er mwyn llunio cynllun gweithredu ar gyfer eich digwyddiad nesaf.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36"/>
          <p:cNvSpPr txBox="1"/>
          <p:nvPr>
            <p:ph type="title"/>
          </p:nvPr>
        </p:nvSpPr>
        <p:spPr>
          <a:xfrm>
            <a:off x="1981200" y="274636"/>
            <a:ext cx="8229600" cy="11430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Arial"/>
              <a:buNone/>
            </a:pPr>
            <a:r>
              <a:rPr b="0" i="0" lang="en-US" sz="4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Crynodeb</a:t>
            </a:r>
            <a:endParaRPr b="0" i="0" sz="4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p36"/>
          <p:cNvSpPr txBox="1"/>
          <p:nvPr>
            <p:ph idx="1" type="body"/>
          </p:nvPr>
        </p:nvSpPr>
        <p:spPr>
          <a:xfrm>
            <a:off x="1981200" y="1928811"/>
            <a:ext cx="8229600" cy="45259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-342900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Beth yw’r gwahaniaeth rhwng Gŵyl a Thwrnamaint?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Rhowch enghreifftiau o’r gofynion ar gyfer trefnu digwyddiad.</a:t>
            </a:r>
            <a:endParaRPr b="0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Beth rydych yn ei ddeall bellach am ddefnyddio matricsau cyfranogiad a sgorio?</a:t>
            </a:r>
            <a:br>
              <a:rPr b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Rhowch enghreifftiau o’r wybodaeth allweddol y dylid ei chynnwys mewn gwahoddiad i ddigwyddiad.</a:t>
            </a:r>
            <a:endParaRPr b="0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37"/>
          <p:cNvSpPr txBox="1"/>
          <p:nvPr>
            <p:ph type="title"/>
          </p:nvPr>
        </p:nvSpPr>
        <p:spPr>
          <a:xfrm>
            <a:off x="838200" y="346836"/>
            <a:ext cx="10515600" cy="659004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004"/>
              <a:buFont typeface="Arial"/>
              <a:buNone/>
            </a:pPr>
            <a:r>
              <a:rPr b="0" i="0" lang="en-US" sz="4004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Myfyrio ar y Cwrs</a:t>
            </a:r>
            <a:endParaRPr b="0" i="0" sz="4004" u="none" cap="none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" name="Google Shape;321;p37"/>
          <p:cNvSpPr txBox="1"/>
          <p:nvPr>
            <p:ph idx="1" type="body"/>
          </p:nvPr>
        </p:nvSpPr>
        <p:spPr>
          <a:xfrm>
            <a:off x="838200" y="1316735"/>
            <a:ext cx="10515600" cy="4352547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Atebwch y cwestiynau myfyrio canlynol: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Beth y gwnaethoch ei ddysgu?</a:t>
            </a:r>
            <a:endParaRPr b="0" i="0" sz="2800" u="none" cap="none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Beth oedd yn ddiddorol yn eich barn chi?</a:t>
            </a:r>
            <a:endParaRPr b="0" i="0" sz="2800" u="none" cap="none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Beth fyddai’r prif gwestiwn y byddech yn ei ofyn i’ch addysgwr hyfforddwyr am y cwrs TAG?</a:t>
            </a:r>
            <a:endParaRPr b="0" i="0" sz="2800" u="none" cap="none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38"/>
          <p:cNvSpPr txBox="1"/>
          <p:nvPr>
            <p:ph type="title"/>
          </p:nvPr>
        </p:nvSpPr>
        <p:spPr>
          <a:xfrm>
            <a:off x="838200" y="346836"/>
            <a:ext cx="10515600" cy="659004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004"/>
              <a:buFont typeface="Arial"/>
              <a:buNone/>
            </a:pPr>
            <a:r>
              <a:rPr b="0" i="0" lang="en-US" sz="4004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Deilliannau Dysgu’r Cwrs</a:t>
            </a:r>
            <a:endParaRPr b="0" i="0" sz="4004" u="none" cap="none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p38"/>
          <p:cNvSpPr txBox="1"/>
          <p:nvPr>
            <p:ph idx="1" type="body"/>
          </p:nvPr>
        </p:nvSpPr>
        <p:spPr>
          <a:xfrm>
            <a:off x="838200" y="1548227"/>
            <a:ext cx="10515600" cy="3741402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Erbyn diwedd y cwrs byddwch yn gallu gwneud y canlynol -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Darparu amgylchedd </a:t>
            </a:r>
            <a:r>
              <a:rPr b="1" i="0" lang="en-US" sz="28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dysgu</a:t>
            </a:r>
            <a:r>
              <a:rPr b="0" i="0" lang="en-US" sz="28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8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diogel</a:t>
            </a:r>
            <a:r>
              <a:rPr b="0" i="0" lang="en-US" sz="28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b="1" i="0" lang="en-US" sz="28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llawn hwyl</a:t>
            </a:r>
            <a:endParaRPr b="0" i="0" sz="2800" u="none" cap="none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Char char="•"/>
            </a:pPr>
            <a:r>
              <a:rPr b="1" i="0" lang="en-US" sz="28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Hyfforddi drwy gemau </a:t>
            </a:r>
            <a:r>
              <a:rPr b="0" i="0" lang="en-US" sz="28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a deall </a:t>
            </a:r>
            <a:r>
              <a:rPr b="1" i="0" lang="en-US" sz="28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manteision</a:t>
            </a:r>
            <a:r>
              <a:rPr b="0" i="0" lang="en-US" sz="28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gwneud hynny</a:t>
            </a:r>
            <a:endParaRPr b="0" i="0" sz="2800" u="none" cap="none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Deall </a:t>
            </a:r>
            <a:r>
              <a:rPr b="1" i="0" lang="en-US" sz="28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manteision</a:t>
            </a:r>
            <a:r>
              <a:rPr b="0" i="0" lang="en-US" sz="28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dull ‘</a:t>
            </a:r>
            <a:r>
              <a:rPr b="1" i="0" lang="en-US" sz="28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Chwaraewr Cyfan, Hyfforddwr Cyfan</a:t>
            </a:r>
            <a:r>
              <a:rPr b="0" i="0" lang="en-US" sz="28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’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Deall </a:t>
            </a:r>
            <a:r>
              <a:rPr b="1" i="0" lang="en-US" sz="28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rôl</a:t>
            </a:r>
            <a:r>
              <a:rPr b="0" i="0" lang="en-US" sz="28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8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swyddog a chwarae teg mewn rygbi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Deall sut i </a:t>
            </a:r>
            <a:r>
              <a:rPr b="1" i="0" lang="en-US" sz="28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gynllunio a chynnal digwyddiad rygbi</a:t>
            </a:r>
            <a:endParaRPr b="0" i="0" sz="2800" u="none" cap="none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39"/>
          <p:cNvSpPr txBox="1"/>
          <p:nvPr>
            <p:ph type="title"/>
          </p:nvPr>
        </p:nvSpPr>
        <p:spPr>
          <a:xfrm>
            <a:off x="838200" y="346836"/>
            <a:ext cx="10515600" cy="659004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004"/>
              <a:buFont typeface="Arial"/>
              <a:buNone/>
            </a:pPr>
            <a:r>
              <a:rPr b="0" i="0" lang="en-US" sz="4004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Beth nesaf?</a:t>
            </a:r>
            <a:endParaRPr b="0" i="0" sz="4004" u="none" cap="none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" name="Google Shape;333;p39"/>
          <p:cNvSpPr txBox="1"/>
          <p:nvPr>
            <p:ph idx="1" type="body"/>
          </p:nvPr>
        </p:nvSpPr>
        <p:spPr>
          <a:xfrm>
            <a:off x="838200" y="1353311"/>
            <a:ext cx="10515600" cy="4352547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Parhau â’ch datblygiad:</a:t>
            </a:r>
            <a:endParaRPr b="0" i="0" sz="2800" u="none" cap="none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DPP O dan 7 – O dan 8 URC:</a:t>
            </a:r>
            <a:endParaRPr b="0" i="0" sz="2800" u="none" cap="none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Dechrau arni</a:t>
            </a:r>
            <a:endParaRPr b="0" i="0" sz="2800" u="none" cap="none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Datblygu gêm</a:t>
            </a:r>
            <a:endParaRPr b="0" i="0" sz="2800" u="none" cap="none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Meithrin sgiliau</a:t>
            </a:r>
            <a:endParaRPr b="0" i="0" sz="2800" u="none" cap="none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Digwyddiad pontio O dan 8 – O dan 9</a:t>
            </a:r>
            <a:endParaRPr b="0" i="0" sz="2800" u="none" cap="none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143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Cwrs nesaf URC:</a:t>
            </a:r>
            <a:endParaRPr b="0" i="0" sz="2800" u="none" cap="none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Hyfforddiant Rygbi Cyffwrdd Cynnar</a:t>
            </a:r>
            <a:endParaRPr b="0" i="0" sz="2800" u="none" cap="none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"/>
          <p:cNvSpPr txBox="1"/>
          <p:nvPr>
            <p:ph type="title"/>
          </p:nvPr>
        </p:nvSpPr>
        <p:spPr>
          <a:xfrm>
            <a:off x="838200" y="346836"/>
            <a:ext cx="10515600" cy="659004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004"/>
              <a:buFont typeface="Arial"/>
              <a:buNone/>
            </a:pPr>
            <a:r>
              <a:rPr b="0" i="0" lang="en-US" sz="4004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Torri'r Ias</a:t>
            </a:r>
            <a:endParaRPr/>
          </a:p>
        </p:txBody>
      </p:sp>
      <p:sp>
        <p:nvSpPr>
          <p:cNvPr id="80" name="Google Shape;80;p4"/>
          <p:cNvSpPr txBox="1"/>
          <p:nvPr>
            <p:ph idx="1" type="body"/>
          </p:nvPr>
        </p:nvSpPr>
        <p:spPr>
          <a:xfrm>
            <a:off x="838200" y="1405346"/>
            <a:ext cx="10515600" cy="3741403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Yn eich grwpiau, rhannwch eich atebion unigol i'r cwestiynau canlynol -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Beth wnaeth eich ysbrydoli i hyfforddi?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Pam rydych ar y cwrs TAG?</a:t>
            </a:r>
            <a:endParaRPr b="0" i="0" sz="2800" u="none" cap="none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5"/>
          <p:cNvSpPr txBox="1"/>
          <p:nvPr>
            <p:ph type="title"/>
          </p:nvPr>
        </p:nvSpPr>
        <p:spPr>
          <a:xfrm>
            <a:off x="838200" y="346836"/>
            <a:ext cx="10515600" cy="659004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004"/>
              <a:buFont typeface="Arial"/>
              <a:buNone/>
            </a:pPr>
            <a:r>
              <a:rPr b="0" i="0" lang="en-US" sz="4004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Chwaraewr Cyfan</a:t>
            </a:r>
            <a:endParaRPr/>
          </a:p>
        </p:txBody>
      </p:sp>
      <p:pic>
        <p:nvPicPr>
          <p:cNvPr id="86" name="Google Shape;86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99850" y="1159400"/>
            <a:ext cx="7481450" cy="4338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6"/>
          <p:cNvSpPr txBox="1"/>
          <p:nvPr>
            <p:ph type="title"/>
          </p:nvPr>
        </p:nvSpPr>
        <p:spPr>
          <a:xfrm>
            <a:off x="838200" y="346836"/>
            <a:ext cx="10515600" cy="659004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004"/>
              <a:buFont typeface="Arial"/>
              <a:buNone/>
            </a:pPr>
            <a:r>
              <a:rPr b="0" i="0" lang="en-US" sz="4004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Hyfforddwr Cyfan</a:t>
            </a:r>
            <a:endParaRPr/>
          </a:p>
        </p:txBody>
      </p:sp>
      <p:pic>
        <p:nvPicPr>
          <p:cNvPr id="92" name="Google Shape;92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16725" y="1182800"/>
            <a:ext cx="7606149" cy="44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7"/>
          <p:cNvSpPr txBox="1"/>
          <p:nvPr>
            <p:ph type="title"/>
          </p:nvPr>
        </p:nvSpPr>
        <p:spPr>
          <a:xfrm>
            <a:off x="838200" y="346836"/>
            <a:ext cx="10515600" cy="659004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004"/>
              <a:buFont typeface="Arial"/>
              <a:buNone/>
            </a:pPr>
            <a:r>
              <a:rPr b="0" i="0" lang="en-US" sz="4004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Arfer Hyfforddi Gorau</a:t>
            </a:r>
            <a:endParaRPr/>
          </a:p>
        </p:txBody>
      </p:sp>
      <p:sp>
        <p:nvSpPr>
          <p:cNvPr id="98" name="Google Shape;98;p7"/>
          <p:cNvSpPr txBox="1"/>
          <p:nvPr>
            <p:ph idx="1" type="body"/>
          </p:nvPr>
        </p:nvSpPr>
        <p:spPr>
          <a:xfrm>
            <a:off x="616525" y="1252794"/>
            <a:ext cx="10515600" cy="43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Tasg 1: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Beth fyddai angen i ni ei ystyried er mwyn cynnal sesiwn hyfforddi lwyddiannus?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Tasg 2: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Gwyliwch y fideo a rhestrwch yr holl bwyntiau hyfforddi a welwch.</a:t>
            </a:r>
            <a:endParaRPr b="0" i="0" sz="2800" u="none" cap="none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8"/>
          <p:cNvSpPr txBox="1"/>
          <p:nvPr>
            <p:ph type="title"/>
          </p:nvPr>
        </p:nvSpPr>
        <p:spPr>
          <a:xfrm>
            <a:off x="838200" y="346836"/>
            <a:ext cx="10515600" cy="659004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004"/>
              <a:buFont typeface="Arial"/>
              <a:buNone/>
            </a:pPr>
            <a:r>
              <a:rPr b="0" i="0" lang="en-US" sz="4004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Arfer Hyfforddi Gorau</a:t>
            </a:r>
            <a:endParaRPr/>
          </a:p>
        </p:txBody>
      </p:sp>
      <p:pic>
        <p:nvPicPr>
          <p:cNvPr id="104" name="Google Shape;104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1083" y="1297857"/>
            <a:ext cx="7629833" cy="42917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9"/>
          <p:cNvSpPr txBox="1"/>
          <p:nvPr>
            <p:ph type="title"/>
          </p:nvPr>
        </p:nvSpPr>
        <p:spPr>
          <a:xfrm>
            <a:off x="838200" y="346836"/>
            <a:ext cx="10515600" cy="659004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004"/>
              <a:buFont typeface="Arial"/>
              <a:buNone/>
            </a:pPr>
            <a:r>
              <a:rPr b="0" i="0" lang="en-US" sz="4004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Arfer Hyfforddi Gorau</a:t>
            </a:r>
            <a:endParaRPr/>
          </a:p>
        </p:txBody>
      </p:sp>
      <p:sp>
        <p:nvSpPr>
          <p:cNvPr id="110" name="Google Shape;110;p9"/>
          <p:cNvSpPr txBox="1"/>
          <p:nvPr>
            <p:ph idx="1" type="body"/>
          </p:nvPr>
        </p:nvSpPr>
        <p:spPr>
          <a:xfrm>
            <a:off x="838200" y="1251419"/>
            <a:ext cx="10515600" cy="4352547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I sefydlu sesiwn TAG lwyddiannus, dylai'r hyfforddwr ddilyn yr awgrymiadau hyfforddi canlynol er mwyn sicrhau'r amgylchedd gorau i'r holl chwaraewyr ddysgu a chael hwyl.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1. Paratowch ymlaen llaw fel bod y gêm gyntaf neu'r gweithgaredd cynhesu yn barod i ddechrau pan fyddant yn cyrraedd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2. Byddwch yn groesawgar, yn frwdfrydig, a chofiwch wenu.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3. Cadwch yr esboniadau'n syml, ac anogwch nhw i ofyn cwestiynau.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4. Byddwch yn gynhwysol, gan alluogi pob chwaraewr i gymryd rhan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5. Rhowch anogaeth a chanmoliaeth bob amser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6. Defnyddiwch chwiban i gael sylw, a cheisiwch beidio â gweiddi na cholli amynedd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7. Ceisiwch osgoi tynnu sylw at gamgymeriadau neu wendidau, a pheidiwch â defnyddio geiriau negyddol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8. Defnyddiwch enwau'r chwaraewyr, ac os nad ydych yn gwybod eu henwau, dysgwch nhw – peidiwch â rhoi llysenwau iddynt</a:t>
            </a:r>
            <a:endParaRPr b="0" i="0" sz="2800" u="none" cap="none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3_Office Theme">
  <a:themeElements>
    <a:clrScheme name="3_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3_Office Theme">
  <a:themeElements>
    <a:clrScheme name="3_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