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6858000" cx="12192000"/>
  <p:notesSz cx="6858000" cy="9144000"/>
  <p:embeddedFontLs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ACE3CA-511A-412B-AA77-241FBC0D812E}">
  <a:tblStyle styleId="{2BACE3CA-511A-412B-AA77-241FBC0D812E}" styleName="Table_0">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D0DEEF"/>
          </a:solidFill>
        </a:fill>
      </a:tcStyle>
    </a:wholeTbl>
    <a:band1H>
      <a:tcTxStyle/>
    </a:band1H>
    <a:band2H>
      <a:tcTxStyle b="off" i="off"/>
      <a:tcStyle>
        <a:fill>
          <a:solidFill>
            <a:srgbClr val="E9EFF7"/>
          </a:solidFill>
        </a:fill>
      </a:tcStyle>
    </a:band2H>
    <a:band1V>
      <a:tcTxStyle/>
    </a:band1V>
    <a:band2V>
      <a:tcTxStyle/>
    </a:band2V>
    <a:lastCol>
      <a:tcTxStyle/>
    </a:lastCol>
    <a:firstCol>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Col>
    <a:lastRow>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381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lastRow>
    <a:seCell>
      <a:tcTxStyle/>
    </a:seCell>
    <a:swCell>
      <a:tcTxStyle/>
    </a:swCell>
    <a:firstRow>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381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regular.fntdata"/><Relationship Id="rId47" Type="http://schemas.openxmlformats.org/officeDocument/2006/relationships/slide" Target="slides/slide42.xml"/><Relationship Id="rId49"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boldItalic.fntdata"/><Relationship Id="rId50" Type="http://schemas.openxmlformats.org/officeDocument/2006/relationships/font" Target="fonts/HelveticaNeue-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atin typeface="Helvetica Neue"/>
                <a:ea typeface="Helvetica Neue"/>
                <a:cs typeface="Helvetica Neue"/>
                <a:sym typeface="Helvetica Neue"/>
              </a:defRPr>
            </a:lvl1pPr>
            <a:lvl2pPr indent="-228600" lvl="1" marL="914400" marR="0" rtl="0" algn="l">
              <a:spcBef>
                <a:spcPts val="0"/>
              </a:spcBef>
              <a:spcAft>
                <a:spcPts val="0"/>
              </a:spcAft>
              <a:buSzPts val="1400"/>
              <a:buNone/>
              <a:defRPr b="0" i="0" sz="1800" u="none" cap="none" strike="noStrike">
                <a:latin typeface="Helvetica Neue"/>
                <a:ea typeface="Helvetica Neue"/>
                <a:cs typeface="Helvetica Neue"/>
                <a:sym typeface="Helvetica Neue"/>
              </a:defRPr>
            </a:lvl2pPr>
            <a:lvl3pPr indent="-228600" lvl="2" marL="1371600" marR="0" rtl="0" algn="l">
              <a:spcBef>
                <a:spcPts val="0"/>
              </a:spcBef>
              <a:spcAft>
                <a:spcPts val="0"/>
              </a:spcAft>
              <a:buSzPts val="1400"/>
              <a:buNone/>
              <a:defRPr b="0" i="0" sz="1800" u="none" cap="none" strike="noStrike">
                <a:latin typeface="Helvetica Neue"/>
                <a:ea typeface="Helvetica Neue"/>
                <a:cs typeface="Helvetica Neue"/>
                <a:sym typeface="Helvetica Neue"/>
              </a:defRPr>
            </a:lvl3pPr>
            <a:lvl4pPr indent="-228600" lvl="3" marL="1828800" marR="0" rtl="0" algn="l">
              <a:spcBef>
                <a:spcPts val="0"/>
              </a:spcBef>
              <a:spcAft>
                <a:spcPts val="0"/>
              </a:spcAft>
              <a:buSzPts val="1400"/>
              <a:buNone/>
              <a:defRPr b="0" i="0" sz="1800" u="none" cap="none" strike="noStrike">
                <a:latin typeface="Helvetica Neue"/>
                <a:ea typeface="Helvetica Neue"/>
                <a:cs typeface="Helvetica Neue"/>
                <a:sym typeface="Helvetica Neue"/>
              </a:defRPr>
            </a:lvl4pPr>
            <a:lvl5pPr indent="-228600" lvl="4" marL="2286000" marR="0" rtl="0" algn="l">
              <a:spcBef>
                <a:spcPts val="0"/>
              </a:spcBef>
              <a:spcAft>
                <a:spcPts val="0"/>
              </a:spcAft>
              <a:buSzPts val="1400"/>
              <a:buNone/>
              <a:defRPr b="0" i="0" sz="1800" u="none" cap="none" strike="noStrike">
                <a:latin typeface="Helvetica Neue"/>
                <a:ea typeface="Helvetica Neue"/>
                <a:cs typeface="Helvetica Neue"/>
                <a:sym typeface="Helvetica Neue"/>
              </a:defRPr>
            </a:lvl5pPr>
            <a:lvl6pPr indent="-228600" lvl="5" marL="2743200" marR="0" rtl="0" algn="l">
              <a:spcBef>
                <a:spcPts val="0"/>
              </a:spcBef>
              <a:spcAft>
                <a:spcPts val="0"/>
              </a:spcAft>
              <a:buSzPts val="1400"/>
              <a:buNone/>
              <a:defRPr b="0" i="0" sz="1800" u="none" cap="none" strike="noStrike">
                <a:latin typeface="Helvetica Neue"/>
                <a:ea typeface="Helvetica Neue"/>
                <a:cs typeface="Helvetica Neue"/>
                <a:sym typeface="Helvetica Neue"/>
              </a:defRPr>
            </a:lvl6pPr>
            <a:lvl7pPr indent="-228600" lvl="6" marL="3200400" marR="0" rtl="0" algn="l">
              <a:spcBef>
                <a:spcPts val="0"/>
              </a:spcBef>
              <a:spcAft>
                <a:spcPts val="0"/>
              </a:spcAft>
              <a:buSzPts val="1400"/>
              <a:buNone/>
              <a:defRPr b="0" i="0" sz="1800" u="none" cap="none" strike="noStrike">
                <a:latin typeface="Helvetica Neue"/>
                <a:ea typeface="Helvetica Neue"/>
                <a:cs typeface="Helvetica Neue"/>
                <a:sym typeface="Helvetica Neue"/>
              </a:defRPr>
            </a:lvl7pPr>
            <a:lvl8pPr indent="-228600" lvl="7" marL="3657600" marR="0" rtl="0" algn="l">
              <a:spcBef>
                <a:spcPts val="0"/>
              </a:spcBef>
              <a:spcAft>
                <a:spcPts val="0"/>
              </a:spcAft>
              <a:buSzPts val="1400"/>
              <a:buNone/>
              <a:defRPr b="0" i="0" sz="1800" u="none" cap="none" strike="noStrike">
                <a:latin typeface="Helvetica Neue"/>
                <a:ea typeface="Helvetica Neue"/>
                <a:cs typeface="Helvetica Neue"/>
                <a:sym typeface="Helvetica Neue"/>
              </a:defRPr>
            </a:lvl8pPr>
            <a:lvl9pPr indent="-228600" lvl="8" marL="4114800" marR="0" rtl="0" algn="l">
              <a:spcBef>
                <a:spcPts val="0"/>
              </a:spcBef>
              <a:spcAft>
                <a:spcPts val="0"/>
              </a:spcAft>
              <a:buSzPts val="1400"/>
              <a:buNone/>
              <a:defRPr b="0" i="0" sz="18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4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4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4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title">
  <p:cSld name="TITLE">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0" r="0" t="0"/>
          <a:stretch/>
        </p:blipFill>
        <p:spPr>
          <a:xfrm>
            <a:off x="0" y="0"/>
            <a:ext cx="12192000" cy="6860032"/>
          </a:xfrm>
          <a:prstGeom prst="rect">
            <a:avLst/>
          </a:prstGeom>
          <a:noFill/>
          <a:ln>
            <a:noFill/>
          </a:ln>
        </p:spPr>
      </p:pic>
      <p:sp>
        <p:nvSpPr>
          <p:cNvPr id="12" name="Google Shape;12;p2"/>
          <p:cNvSpPr txBox="1"/>
          <p:nvPr>
            <p:ph type="title"/>
          </p:nvPr>
        </p:nvSpPr>
        <p:spPr>
          <a:xfrm>
            <a:off x="342440" y="2755786"/>
            <a:ext cx="5364297" cy="659444"/>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1pPr>
            <a:lvl2pPr lvl="1"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2pPr>
            <a:lvl3pPr lvl="2"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3pPr>
            <a:lvl4pPr lvl="3"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4pPr>
            <a:lvl5pPr lvl="4"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5pPr>
            <a:lvl6pPr lvl="5"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6pPr>
            <a:lvl7pPr lvl="6"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7pPr>
            <a:lvl8pPr lvl="7"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8pPr>
            <a:lvl9pPr lvl="8"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9pPr>
          </a:lstStyle>
          <a:p/>
        </p:txBody>
      </p:sp>
      <p:sp>
        <p:nvSpPr>
          <p:cNvPr id="13" name="Google Shape;13;p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14" name="Shape 14"/>
        <p:cNvGrpSpPr/>
        <p:nvPr/>
      </p:nvGrpSpPr>
      <p:grpSpPr>
        <a:xfrm>
          <a:off x="0" y="0"/>
          <a:ext cx="0" cy="0"/>
          <a:chOff x="0" y="0"/>
          <a:chExt cx="0" cy="0"/>
        </a:xfrm>
      </p:grpSpPr>
      <p:sp>
        <p:nvSpPr>
          <p:cNvPr id="15" name="Google Shape;15;p3"/>
          <p:cNvSpPr txBox="1"/>
          <p:nvPr>
            <p:ph type="title"/>
          </p:nvPr>
        </p:nvSpPr>
        <p:spPr>
          <a:xfrm>
            <a:off x="838200" y="346836"/>
            <a:ext cx="10515600" cy="659004"/>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1pPr>
            <a:lvl2pPr lvl="1"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2pPr>
            <a:lvl3pPr lvl="2"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3pPr>
            <a:lvl4pPr lvl="3"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4pPr>
            <a:lvl5pPr lvl="4"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5pPr>
            <a:lvl6pPr lvl="5"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6pPr>
            <a:lvl7pPr lvl="6"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7pPr>
            <a:lvl8pPr lvl="7"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8pPr>
            <a:lvl9pPr lvl="8"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9pPr>
          </a:lstStyle>
          <a:p/>
        </p:txBody>
      </p:sp>
      <p:sp>
        <p:nvSpPr>
          <p:cNvPr id="16" name="Google Shape;16;p3"/>
          <p:cNvSpPr txBox="1"/>
          <p:nvPr>
            <p:ph idx="1" type="body"/>
          </p:nvPr>
        </p:nvSpPr>
        <p:spPr>
          <a:xfrm>
            <a:off x="838200" y="1316736"/>
            <a:ext cx="10515600" cy="4352546"/>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1pPr>
            <a:lvl2pPr indent="-406400" lvl="1" marL="9144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2pPr>
            <a:lvl3pPr indent="-406400" lvl="2" marL="13716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3pPr>
            <a:lvl4pPr indent="-406400" lvl="3" marL="18288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4pPr>
            <a:lvl5pPr indent="-406400" lvl="4" marL="22860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5pPr>
            <a:lvl6pPr indent="-406400" lvl="5" marL="27432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6pPr>
            <a:lvl7pPr indent="-406400" lvl="6" marL="32004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7pPr>
            <a:lvl8pPr indent="-406400" lvl="7" marL="36576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8pPr>
            <a:lvl9pPr indent="-406400" lvl="8" marL="41148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9pPr>
          </a:lstStyle>
          <a:p/>
        </p:txBody>
      </p:sp>
      <p:sp>
        <p:nvSpPr>
          <p:cNvPr id="17" name="Google Shape;17;p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8" name="Shape 18"/>
        <p:cNvGrpSpPr/>
        <p:nvPr/>
      </p:nvGrpSpPr>
      <p:grpSpPr>
        <a:xfrm>
          <a:off x="0" y="0"/>
          <a:ext cx="0" cy="0"/>
          <a:chOff x="0" y="0"/>
          <a:chExt cx="0" cy="0"/>
        </a:xfrm>
      </p:grpSpPr>
      <p:sp>
        <p:nvSpPr>
          <p:cNvPr id="19" name="Google Shape;19;p4"/>
          <p:cNvSpPr txBox="1"/>
          <p:nvPr>
            <p:ph type="title"/>
          </p:nvPr>
        </p:nvSpPr>
        <p:spPr>
          <a:xfrm>
            <a:off x="838200" y="346836"/>
            <a:ext cx="10515600" cy="659004"/>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1pPr>
            <a:lvl2pPr lvl="1"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2pPr>
            <a:lvl3pPr lvl="2"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3pPr>
            <a:lvl4pPr lvl="3"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4pPr>
            <a:lvl5pPr lvl="4"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5pPr>
            <a:lvl6pPr lvl="5"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6pPr>
            <a:lvl7pPr lvl="6"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7pPr>
            <a:lvl8pPr lvl="7"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8pPr>
            <a:lvl9pPr lvl="8"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9pPr>
          </a:lstStyle>
          <a:p/>
        </p:txBody>
      </p:sp>
      <p:sp>
        <p:nvSpPr>
          <p:cNvPr id="20" name="Google Shape;20;p4"/>
          <p:cNvSpPr txBox="1"/>
          <p:nvPr>
            <p:ph idx="1" type="body"/>
          </p:nvPr>
        </p:nvSpPr>
        <p:spPr>
          <a:xfrm>
            <a:off x="838200" y="1316736"/>
            <a:ext cx="10515600" cy="4352546"/>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1pPr>
            <a:lvl2pPr indent="-406400" lvl="1" marL="9144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2pPr>
            <a:lvl3pPr indent="-406400" lvl="2" marL="13716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3pPr>
            <a:lvl4pPr indent="-406400" lvl="3" marL="18288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4pPr>
            <a:lvl5pPr indent="-406400" lvl="4" marL="22860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5pPr>
            <a:lvl6pPr indent="-406400" lvl="5" marL="27432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6pPr>
            <a:lvl7pPr indent="-406400" lvl="6" marL="32004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7pPr>
            <a:lvl8pPr indent="-406400" lvl="7" marL="36576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8pPr>
            <a:lvl9pPr indent="-406400" lvl="8" marL="41148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9pPr>
          </a:lstStyle>
          <a:p/>
        </p:txBody>
      </p:sp>
      <p:sp>
        <p:nvSpPr>
          <p:cNvPr id="21" name="Google Shape;21;p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2">
    <p:spTree>
      <p:nvGrpSpPr>
        <p:cNvPr id="22"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b="0" l="0" r="0" t="0"/>
          <a:stretch/>
        </p:blipFill>
        <p:spPr>
          <a:xfrm>
            <a:off x="0" y="-2032"/>
            <a:ext cx="12192000" cy="6860032"/>
          </a:xfrm>
          <a:prstGeom prst="rect">
            <a:avLst/>
          </a:prstGeom>
          <a:noFill/>
          <a:ln>
            <a:noFill/>
          </a:ln>
        </p:spPr>
      </p:pic>
      <p:sp>
        <p:nvSpPr>
          <p:cNvPr id="24" name="Google Shape;24;p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3">
    <p:spTree>
      <p:nvGrpSpPr>
        <p:cNvPr id="25" name="Shape 25"/>
        <p:cNvGrpSpPr/>
        <p:nvPr/>
      </p:nvGrpSpPr>
      <p:grpSpPr>
        <a:xfrm>
          <a:off x="0" y="0"/>
          <a:ext cx="0" cy="0"/>
          <a:chOff x="0" y="0"/>
          <a:chExt cx="0" cy="0"/>
        </a:xfrm>
      </p:grpSpPr>
      <p:pic>
        <p:nvPicPr>
          <p:cNvPr id="26" name="Google Shape;26;p6"/>
          <p:cNvPicPr preferRelativeResize="0"/>
          <p:nvPr/>
        </p:nvPicPr>
        <p:blipFill rotWithShape="1">
          <a:blip r:embed="rId2">
            <a:alphaModFix/>
          </a:blip>
          <a:srcRect b="0" l="0" r="0" t="0"/>
          <a:stretch/>
        </p:blipFill>
        <p:spPr>
          <a:xfrm>
            <a:off x="0" y="0"/>
            <a:ext cx="12192000" cy="6860032"/>
          </a:xfrm>
          <a:prstGeom prst="rect">
            <a:avLst/>
          </a:prstGeom>
          <a:noFill/>
          <a:ln>
            <a:noFill/>
          </a:ln>
        </p:spPr>
      </p:pic>
      <p:sp>
        <p:nvSpPr>
          <p:cNvPr id="27" name="Google Shape;27;p6"/>
          <p:cNvSpPr txBox="1"/>
          <p:nvPr>
            <p:ph type="title"/>
          </p:nvPr>
        </p:nvSpPr>
        <p:spPr>
          <a:xfrm>
            <a:off x="838200" y="346836"/>
            <a:ext cx="10515600" cy="659004"/>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1pPr>
            <a:lvl2pPr lvl="1"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2pPr>
            <a:lvl3pPr lvl="2"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3pPr>
            <a:lvl4pPr lvl="3"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4pPr>
            <a:lvl5pPr lvl="4"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5pPr>
            <a:lvl6pPr lvl="5"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6pPr>
            <a:lvl7pPr lvl="6"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7pPr>
            <a:lvl8pPr lvl="7"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8pPr>
            <a:lvl9pPr lvl="8"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9pPr>
          </a:lstStyle>
          <a:p/>
        </p:txBody>
      </p:sp>
      <p:sp>
        <p:nvSpPr>
          <p:cNvPr id="28" name="Google Shape;28;p6"/>
          <p:cNvSpPr txBox="1"/>
          <p:nvPr>
            <p:ph idx="1" type="body"/>
          </p:nvPr>
        </p:nvSpPr>
        <p:spPr>
          <a:xfrm>
            <a:off x="838200" y="1316736"/>
            <a:ext cx="10515600" cy="4352546"/>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1pPr>
            <a:lvl2pPr indent="-406400" lvl="1" marL="9144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2pPr>
            <a:lvl3pPr indent="-406400" lvl="2" marL="13716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3pPr>
            <a:lvl4pPr indent="-406400" lvl="3" marL="18288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4pPr>
            <a:lvl5pPr indent="-406400" lvl="4" marL="22860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5pPr>
            <a:lvl6pPr indent="-406400" lvl="5" marL="27432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6pPr>
            <a:lvl7pPr indent="-406400" lvl="6" marL="32004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7pPr>
            <a:lvl8pPr indent="-406400" lvl="7" marL="36576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8pPr>
            <a:lvl9pPr indent="-406400" lvl="8" marL="41148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9pPr>
          </a:lstStyle>
          <a:p/>
        </p:txBody>
      </p:sp>
      <p:sp>
        <p:nvSpPr>
          <p:cNvPr id="29" name="Google Shape;29;p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0"/>
            <a:ext cx="12188388" cy="6858000"/>
          </a:xfrm>
          <a:prstGeom prst="rect">
            <a:avLst/>
          </a:prstGeom>
          <a:noFill/>
          <a:ln>
            <a:noFill/>
          </a:ln>
        </p:spPr>
      </p:pic>
      <p:sp>
        <p:nvSpPr>
          <p:cNvPr id="7" name="Google Shape;7;p1"/>
          <p:cNvSpPr txBox="1"/>
          <p:nvPr>
            <p:ph type="title"/>
          </p:nvPr>
        </p:nvSpPr>
        <p:spPr>
          <a:xfrm>
            <a:off x="838200" y="346836"/>
            <a:ext cx="10515600" cy="659004"/>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1pPr>
            <a:lvl2pPr lvl="1"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2pPr>
            <a:lvl3pPr lvl="2"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3pPr>
            <a:lvl4pPr lvl="3"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4pPr>
            <a:lvl5pPr lvl="4"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5pPr>
            <a:lvl6pPr lvl="5"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6pPr>
            <a:lvl7pPr lvl="6"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7pPr>
            <a:lvl8pPr lvl="7"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8pPr>
            <a:lvl9pPr lvl="8"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9pPr>
          </a:lstStyle>
          <a:p/>
        </p:txBody>
      </p:sp>
      <p:sp>
        <p:nvSpPr>
          <p:cNvPr id="8" name="Google Shape;8;p1"/>
          <p:cNvSpPr txBox="1"/>
          <p:nvPr>
            <p:ph idx="1" type="body"/>
          </p:nvPr>
        </p:nvSpPr>
        <p:spPr>
          <a:xfrm>
            <a:off x="838200" y="1316736"/>
            <a:ext cx="10515600" cy="4352546"/>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1pPr>
            <a:lvl2pPr indent="-406400" lvl="1" marL="9144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2pPr>
            <a:lvl3pPr indent="-406400" lvl="2" marL="13716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3pPr>
            <a:lvl4pPr indent="-406400" lvl="3" marL="18288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4pPr>
            <a:lvl5pPr indent="-406400" lvl="4" marL="22860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5pPr>
            <a:lvl6pPr indent="-406400" lvl="5" marL="27432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6pPr>
            <a:lvl7pPr indent="-406400" lvl="6" marL="32004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7pPr>
            <a:lvl8pPr indent="-406400" lvl="7" marL="36576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8pPr>
            <a:lvl9pPr indent="-406400" lvl="8" marL="41148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9pPr>
          </a:lstStyle>
          <a:p/>
        </p:txBody>
      </p:sp>
      <p:sp>
        <p:nvSpPr>
          <p:cNvPr id="9" name="Google Shape;9;p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1.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7"/>
          <p:cNvSpPr txBox="1"/>
          <p:nvPr>
            <p:ph idx="4294967295" type="ctrTitle"/>
          </p:nvPr>
        </p:nvSpPr>
        <p:spPr>
          <a:xfrm>
            <a:off x="342441" y="2755786"/>
            <a:ext cx="5364296" cy="659444"/>
          </a:xfrm>
          <a:prstGeom prst="rect">
            <a:avLst/>
          </a:prstGeom>
          <a:noFill/>
          <a:ln>
            <a:noFill/>
          </a:ln>
        </p:spPr>
        <p:txBody>
          <a:bodyPr anchorCtr="0" anchor="t" bIns="45675" lIns="45675" spcFirstLastPara="1" rIns="45675" wrap="square" tIns="45675">
            <a:noAutofit/>
          </a:bodyPr>
          <a:lstStyle/>
          <a:p>
            <a:pPr indent="0" lvl="0" marL="0" marR="0" rtl="0" algn="l">
              <a:lnSpc>
                <a:spcPct val="90000"/>
              </a:lnSpc>
              <a:spcBef>
                <a:spcPts val="0"/>
              </a:spcBef>
              <a:spcAft>
                <a:spcPts val="0"/>
              </a:spcAft>
              <a:buClr>
                <a:srgbClr val="C00000"/>
              </a:buClr>
              <a:buSzPts val="4004"/>
              <a:buFont typeface="Arial"/>
              <a:buNone/>
            </a:pPr>
            <a:r>
              <a:rPr lang="en-GB" sz="4004"/>
              <a:t>Rugby Leaders</a:t>
            </a:r>
            <a:r>
              <a:rPr b="0" i="0" lang="en-GB" sz="4004" u="none" cap="none" strike="noStrike">
                <a:solidFill>
                  <a:srgbClr val="C00000"/>
                </a:solidFill>
                <a:latin typeface="Arial"/>
                <a:ea typeface="Arial"/>
                <a:cs typeface="Arial"/>
                <a:sym typeface="Arial"/>
              </a:rPr>
              <a:t> Course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Best Coaching Practice</a:t>
            </a:r>
            <a:endParaRPr/>
          </a:p>
        </p:txBody>
      </p:sp>
      <p:pic>
        <p:nvPicPr>
          <p:cNvPr id="93" name="Google Shape;93;p16"/>
          <p:cNvPicPr preferRelativeResize="0"/>
          <p:nvPr/>
        </p:nvPicPr>
        <p:blipFill rotWithShape="1">
          <a:blip r:embed="rId3">
            <a:alphaModFix/>
          </a:blip>
          <a:srcRect b="0" l="0" r="0" t="0"/>
          <a:stretch/>
        </p:blipFill>
        <p:spPr>
          <a:xfrm>
            <a:off x="2367751" y="1277737"/>
            <a:ext cx="7456497" cy="41942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Best Coaching Practice</a:t>
            </a:r>
            <a:endParaRPr/>
          </a:p>
        </p:txBody>
      </p:sp>
      <p:sp>
        <p:nvSpPr>
          <p:cNvPr id="99" name="Google Shape;99;p17"/>
          <p:cNvSpPr txBox="1"/>
          <p:nvPr>
            <p:ph idx="1" type="body"/>
          </p:nvPr>
        </p:nvSpPr>
        <p:spPr>
          <a:xfrm>
            <a:off x="838200" y="1251419"/>
            <a:ext cx="10515600" cy="4352547"/>
          </a:xfrm>
          <a:prstGeom prst="rect">
            <a:avLst/>
          </a:prstGeom>
          <a:noFill/>
          <a:ln>
            <a:noFill/>
          </a:ln>
        </p:spPr>
        <p:txBody>
          <a:bodyPr anchorCtr="0" anchor="t" bIns="45675" lIns="45675" spcFirstLastPara="1" rIns="45675" wrap="square" tIns="45675">
            <a:noAutofit/>
          </a:bodyPr>
          <a:lstStyle/>
          <a:p>
            <a:pPr indent="-228600" lvl="0" marL="228600" marR="0" rtl="0" algn="l">
              <a:lnSpc>
                <a:spcPct val="90000"/>
              </a:lnSpc>
              <a:spcBef>
                <a:spcPts val="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To establish a successful TAG session, the coach should adopt the following coaching tips to ensure the best environment is achieved for all players to learn and have fun. </a:t>
            </a:r>
            <a:endParaRPr/>
          </a:p>
          <a:p>
            <a:pPr indent="-228600" lvl="0" marL="228600" marR="0" rtl="0" algn="l">
              <a:lnSpc>
                <a:spcPct val="9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1. Be prepared for when they arrive, have the first game/ warm up ready to go </a:t>
            </a:r>
            <a:endParaRPr/>
          </a:p>
          <a:p>
            <a:pPr indent="-228600" lvl="0" marL="228600" marR="0" rtl="0" algn="l">
              <a:lnSpc>
                <a:spcPct val="9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2. Be welcoming, enthusiastic and remember to smile. </a:t>
            </a:r>
            <a:endParaRPr/>
          </a:p>
          <a:p>
            <a:pPr indent="-228600" lvl="0" marL="228600" marR="0" rtl="0" algn="l">
              <a:lnSpc>
                <a:spcPct val="9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3. Keep explanations simple, encourage them to ask questions. </a:t>
            </a:r>
            <a:endParaRPr/>
          </a:p>
          <a:p>
            <a:pPr indent="-228600" lvl="0" marL="228600" marR="0" rtl="0" algn="l">
              <a:lnSpc>
                <a:spcPct val="9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4. Be inclusive, involve all players </a:t>
            </a:r>
            <a:endParaRPr/>
          </a:p>
          <a:p>
            <a:pPr indent="-228600" lvl="0" marL="228600" marR="0" rtl="0" algn="l">
              <a:lnSpc>
                <a:spcPct val="9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5. Always encourage and praise </a:t>
            </a:r>
            <a:endParaRPr/>
          </a:p>
          <a:p>
            <a:pPr indent="-228600" lvl="0" marL="228600" marR="0" rtl="0" algn="l">
              <a:lnSpc>
                <a:spcPct val="9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6. Use a whistle to gain attention, try not to shout or lose patience </a:t>
            </a:r>
            <a:endParaRPr/>
          </a:p>
          <a:p>
            <a:pPr indent="-228600" lvl="0" marL="228600" marR="0" rtl="0" algn="l">
              <a:lnSpc>
                <a:spcPct val="9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7. Avoid highlighting errors or weaknesses, and do not use negative words </a:t>
            </a:r>
            <a:endParaRPr/>
          </a:p>
          <a:p>
            <a:pPr indent="-228600" lvl="0" marL="228600" marR="0" rtl="0" algn="l">
              <a:lnSpc>
                <a:spcPct val="9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8. Use your players names if you don’t know them get to know them don’t make one up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Coaching Through Games</a:t>
            </a:r>
            <a:endParaRPr/>
          </a:p>
        </p:txBody>
      </p:sp>
      <p:sp>
        <p:nvSpPr>
          <p:cNvPr id="105" name="Google Shape;105;p18"/>
          <p:cNvSpPr txBox="1"/>
          <p:nvPr>
            <p:ph idx="1" type="body"/>
          </p:nvPr>
        </p:nvSpPr>
        <p:spPr>
          <a:xfrm>
            <a:off x="1682544" y="1403818"/>
            <a:ext cx="2653483" cy="4352547"/>
          </a:xfrm>
          <a:prstGeom prst="rect">
            <a:avLst/>
          </a:prstGeom>
          <a:noFill/>
          <a:ln>
            <a:noFill/>
          </a:ln>
        </p:spPr>
        <p:txBody>
          <a:bodyPr anchorCtr="0" anchor="t" bIns="45675" lIns="45675" spcFirstLastPara="1" rIns="45675" wrap="square" tIns="45675">
            <a:noAutofit/>
          </a:bodyPr>
          <a:lstStyle/>
          <a:p>
            <a:pPr indent="0" lvl="0" marL="0" marR="0" rtl="0" algn="l">
              <a:lnSpc>
                <a:spcPct val="90000"/>
              </a:lnSpc>
              <a:spcBef>
                <a:spcPts val="0"/>
              </a:spcBef>
              <a:spcAft>
                <a:spcPts val="0"/>
              </a:spcAft>
              <a:buClr>
                <a:srgbClr val="C00000"/>
              </a:buClr>
              <a:buSzPts val="2800"/>
              <a:buFont typeface="Arial"/>
              <a:buNone/>
            </a:pPr>
            <a:r>
              <a:rPr b="0" i="0" lang="en-GB" sz="2800" u="none" cap="none" strike="noStrike">
                <a:solidFill>
                  <a:srgbClr val="C00000"/>
                </a:solidFill>
                <a:latin typeface="Arial"/>
                <a:ea typeface="Arial"/>
                <a:cs typeface="Arial"/>
                <a:sym typeface="Arial"/>
              </a:rPr>
              <a:t>Active	</a:t>
            </a:r>
            <a:endParaRPr/>
          </a:p>
          <a:p>
            <a:pPr indent="0" lvl="0" marL="0" marR="0" rtl="0" algn="l">
              <a:lnSpc>
                <a:spcPct val="90000"/>
              </a:lnSpc>
              <a:spcBef>
                <a:spcPts val="1000"/>
              </a:spcBef>
              <a:spcAft>
                <a:spcPts val="0"/>
              </a:spcAft>
              <a:buClr>
                <a:srgbClr val="C00000"/>
              </a:buClr>
              <a:buSzPts val="2800"/>
              <a:buFont typeface="Arial"/>
              <a:buNone/>
            </a:pPr>
            <a:r>
              <a:t/>
            </a:r>
            <a:endParaRPr b="0" i="0" sz="28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2800"/>
              <a:buFont typeface="Arial"/>
              <a:buNone/>
            </a:pPr>
            <a:r>
              <a:rPr b="0" i="0" lang="en-GB" sz="2800" u="none" cap="none" strike="noStrike">
                <a:solidFill>
                  <a:srgbClr val="C00000"/>
                </a:solidFill>
                <a:latin typeface="Arial"/>
                <a:ea typeface="Arial"/>
                <a:cs typeface="Arial"/>
                <a:sym typeface="Arial"/>
              </a:rPr>
              <a:t>Purposeful</a:t>
            </a:r>
            <a:endParaRPr/>
          </a:p>
          <a:p>
            <a:pPr indent="0" lvl="0" marL="0" marR="0" rtl="0" algn="l">
              <a:lnSpc>
                <a:spcPct val="90000"/>
              </a:lnSpc>
              <a:spcBef>
                <a:spcPts val="1000"/>
              </a:spcBef>
              <a:spcAft>
                <a:spcPts val="0"/>
              </a:spcAft>
              <a:buClr>
                <a:srgbClr val="C00000"/>
              </a:buClr>
              <a:buSzPts val="2800"/>
              <a:buFont typeface="Arial"/>
              <a:buNone/>
            </a:pPr>
            <a:r>
              <a:t/>
            </a:r>
            <a:endParaRPr b="0" i="0" sz="28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2800"/>
              <a:buFont typeface="Arial"/>
              <a:buNone/>
            </a:pPr>
            <a:r>
              <a:rPr b="0" i="0" lang="en-GB" sz="2800" u="none" cap="none" strike="noStrike">
                <a:solidFill>
                  <a:srgbClr val="C00000"/>
                </a:solidFill>
                <a:latin typeface="Arial"/>
                <a:ea typeface="Arial"/>
                <a:cs typeface="Arial"/>
                <a:sym typeface="Arial"/>
              </a:rPr>
              <a:t>Enjoyable</a:t>
            </a:r>
            <a:endParaRPr/>
          </a:p>
          <a:p>
            <a:pPr indent="0" lvl="0" marL="0" marR="0" rtl="0" algn="l">
              <a:lnSpc>
                <a:spcPct val="90000"/>
              </a:lnSpc>
              <a:spcBef>
                <a:spcPts val="1000"/>
              </a:spcBef>
              <a:spcAft>
                <a:spcPts val="0"/>
              </a:spcAft>
              <a:buClr>
                <a:srgbClr val="C00000"/>
              </a:buClr>
              <a:buSzPts val="2800"/>
              <a:buFont typeface="Arial"/>
              <a:buNone/>
            </a:pPr>
            <a:r>
              <a:t/>
            </a:r>
            <a:endParaRPr b="0" i="0" sz="28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2800"/>
              <a:buFont typeface="Arial"/>
              <a:buNone/>
            </a:pPr>
            <a:r>
              <a:rPr b="0" i="0" lang="en-GB" sz="2800" u="none" cap="none" strike="noStrike">
                <a:solidFill>
                  <a:srgbClr val="C00000"/>
                </a:solidFill>
                <a:latin typeface="Arial"/>
                <a:ea typeface="Arial"/>
                <a:cs typeface="Arial"/>
                <a:sym typeface="Arial"/>
              </a:rPr>
              <a:t>Safe</a:t>
            </a:r>
            <a:endParaRPr/>
          </a:p>
        </p:txBody>
      </p:sp>
      <p:sp>
        <p:nvSpPr>
          <p:cNvPr id="106" name="Google Shape;106;p18"/>
          <p:cNvSpPr/>
          <p:nvPr/>
        </p:nvSpPr>
        <p:spPr>
          <a:xfrm>
            <a:off x="990600" y="1403819"/>
            <a:ext cx="1256072" cy="3449748"/>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C00000"/>
              </a:buClr>
              <a:buSzPts val="2800"/>
              <a:buFont typeface="Arial"/>
              <a:buNone/>
            </a:pPr>
            <a:r>
              <a:rPr b="0" i="0" lang="en-GB" sz="2800" u="none" cap="none" strike="noStrike">
                <a:solidFill>
                  <a:srgbClr val="C00000"/>
                </a:solidFill>
                <a:latin typeface="Arial"/>
                <a:ea typeface="Arial"/>
                <a:cs typeface="Arial"/>
                <a:sym typeface="Arial"/>
              </a:rPr>
              <a:t>A	</a:t>
            </a:r>
            <a:endParaRPr/>
          </a:p>
          <a:p>
            <a:pPr indent="0" lvl="0" marL="0" marR="0" rtl="0" algn="l">
              <a:lnSpc>
                <a:spcPct val="90000"/>
              </a:lnSpc>
              <a:spcBef>
                <a:spcPts val="1000"/>
              </a:spcBef>
              <a:spcAft>
                <a:spcPts val="0"/>
              </a:spcAft>
              <a:buClr>
                <a:srgbClr val="000000"/>
              </a:buClr>
              <a:buSzPts val="2800"/>
              <a:buFont typeface="Arial"/>
              <a:buNone/>
            </a:pPr>
            <a:r>
              <a:t/>
            </a:r>
            <a:endParaRPr b="0" i="0" sz="28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2800"/>
              <a:buFont typeface="Arial"/>
              <a:buNone/>
            </a:pPr>
            <a:r>
              <a:rPr b="0" i="0" lang="en-GB" sz="2800" u="none" cap="none" strike="noStrike">
                <a:solidFill>
                  <a:srgbClr val="C00000"/>
                </a:solidFill>
                <a:latin typeface="Arial"/>
                <a:ea typeface="Arial"/>
                <a:cs typeface="Arial"/>
                <a:sym typeface="Arial"/>
              </a:rPr>
              <a:t>P</a:t>
            </a:r>
            <a:endParaRPr/>
          </a:p>
          <a:p>
            <a:pPr indent="0" lvl="0" marL="0" marR="0" rtl="0" algn="l">
              <a:lnSpc>
                <a:spcPct val="90000"/>
              </a:lnSpc>
              <a:spcBef>
                <a:spcPts val="1000"/>
              </a:spcBef>
              <a:spcAft>
                <a:spcPts val="0"/>
              </a:spcAft>
              <a:buClr>
                <a:srgbClr val="000000"/>
              </a:buClr>
              <a:buSzPts val="2800"/>
              <a:buFont typeface="Arial"/>
              <a:buNone/>
            </a:pPr>
            <a:r>
              <a:t/>
            </a:r>
            <a:endParaRPr b="0" i="0" sz="28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2800"/>
              <a:buFont typeface="Arial"/>
              <a:buNone/>
            </a:pPr>
            <a:r>
              <a:rPr b="0" i="0" lang="en-GB" sz="2800" u="none" cap="none" strike="noStrike">
                <a:solidFill>
                  <a:srgbClr val="C00000"/>
                </a:solidFill>
                <a:latin typeface="Arial"/>
                <a:ea typeface="Arial"/>
                <a:cs typeface="Arial"/>
                <a:sym typeface="Arial"/>
              </a:rPr>
              <a:t>E</a:t>
            </a:r>
            <a:endParaRPr/>
          </a:p>
          <a:p>
            <a:pPr indent="0" lvl="0" marL="0" marR="0" rtl="0" algn="l">
              <a:lnSpc>
                <a:spcPct val="90000"/>
              </a:lnSpc>
              <a:spcBef>
                <a:spcPts val="1000"/>
              </a:spcBef>
              <a:spcAft>
                <a:spcPts val="0"/>
              </a:spcAft>
              <a:buClr>
                <a:srgbClr val="000000"/>
              </a:buClr>
              <a:buSzPts val="2800"/>
              <a:buFont typeface="Arial"/>
              <a:buNone/>
            </a:pPr>
            <a:r>
              <a:t/>
            </a:r>
            <a:endParaRPr b="0" i="0" sz="28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2800"/>
              <a:buFont typeface="Arial"/>
              <a:buNone/>
            </a:pPr>
            <a:r>
              <a:rPr b="0" i="0" lang="en-GB" sz="2800" u="none" cap="none" strike="noStrike">
                <a:solidFill>
                  <a:srgbClr val="C00000"/>
                </a:solidFill>
                <a:latin typeface="Arial"/>
                <a:ea typeface="Arial"/>
                <a:cs typeface="Arial"/>
                <a:sym typeface="Arial"/>
              </a:rPr>
              <a:t>S</a:t>
            </a:r>
            <a:endParaRPr/>
          </a:p>
        </p:txBody>
      </p:sp>
      <p:pic>
        <p:nvPicPr>
          <p:cNvPr id="107" name="Google Shape;107;p18"/>
          <p:cNvPicPr preferRelativeResize="0"/>
          <p:nvPr/>
        </p:nvPicPr>
        <p:blipFill rotWithShape="1">
          <a:blip r:embed="rId3">
            <a:alphaModFix/>
          </a:blip>
          <a:srcRect b="0" l="0" r="0" t="0"/>
          <a:stretch/>
        </p:blipFill>
        <p:spPr>
          <a:xfrm>
            <a:off x="5027971" y="1403818"/>
            <a:ext cx="6126327" cy="40263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1000"/>
                                        <p:tgtEl>
                                          <p:spTgt spid="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Effect filter="fade" transition="in">
                                      <p:cBhvr>
                                        <p:cTn dur="1000"/>
                                        <p:tgtEl>
                                          <p:spTgt spid="1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animEffect filter="fade" transition="in">
                                      <p:cBhvr>
                                        <p:cTn dur="1000"/>
                                        <p:tgtEl>
                                          <p:spTgt spid="1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animEffect filter="fade" transition="in">
                                      <p:cBhvr>
                                        <p:cTn dur="1000"/>
                                        <p:tgtEl>
                                          <p:spTgt spid="10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Session Structure</a:t>
            </a:r>
            <a:endParaRPr/>
          </a:p>
        </p:txBody>
      </p:sp>
      <p:grpSp>
        <p:nvGrpSpPr>
          <p:cNvPr id="113" name="Google Shape;113;p19"/>
          <p:cNvGrpSpPr/>
          <p:nvPr/>
        </p:nvGrpSpPr>
        <p:grpSpPr>
          <a:xfrm>
            <a:off x="1203275" y="1772286"/>
            <a:ext cx="1434899" cy="1434900"/>
            <a:chOff x="0" y="0"/>
            <a:chExt cx="1434898" cy="1434898"/>
          </a:xfrm>
        </p:grpSpPr>
        <p:sp>
          <p:nvSpPr>
            <p:cNvPr id="114" name="Google Shape;114;p19"/>
            <p:cNvSpPr/>
            <p:nvPr/>
          </p:nvSpPr>
          <p:spPr>
            <a:xfrm>
              <a:off x="0" y="0"/>
              <a:ext cx="1434898" cy="1434898"/>
            </a:xfrm>
            <a:prstGeom prst="ellipse">
              <a:avLst/>
            </a:prstGeom>
            <a:solidFill>
              <a:srgbClr val="CCAD6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9"/>
            <p:cNvSpPr/>
            <p:nvPr/>
          </p:nvSpPr>
          <p:spPr>
            <a:xfrm>
              <a:off x="210135" y="408768"/>
              <a:ext cx="1014628" cy="617362"/>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GB" sz="1800" u="none" cap="none" strike="noStrike">
                  <a:solidFill>
                    <a:srgbClr val="FFFFFF"/>
                  </a:solidFill>
                  <a:latin typeface="Arial"/>
                  <a:ea typeface="Arial"/>
                  <a:cs typeface="Arial"/>
                  <a:sym typeface="Arial"/>
                </a:rPr>
                <a:t>Warm</a:t>
              </a:r>
              <a:endParaRPr/>
            </a:p>
            <a:p>
              <a:pPr indent="0" lvl="0" marL="0" marR="0" rtl="0" algn="ctr">
                <a:lnSpc>
                  <a:spcPct val="100000"/>
                </a:lnSpc>
                <a:spcBef>
                  <a:spcPts val="0"/>
                </a:spcBef>
                <a:spcAft>
                  <a:spcPts val="0"/>
                </a:spcAft>
                <a:buClr>
                  <a:srgbClr val="FFFFFF"/>
                </a:buClr>
                <a:buSzPts val="1800"/>
                <a:buFont typeface="Arial"/>
                <a:buNone/>
              </a:pPr>
              <a:r>
                <a:rPr b="0" i="0" lang="en-GB" sz="1800" u="none" cap="none" strike="noStrike">
                  <a:solidFill>
                    <a:srgbClr val="FFFFFF"/>
                  </a:solidFill>
                  <a:latin typeface="Arial"/>
                  <a:ea typeface="Arial"/>
                  <a:cs typeface="Arial"/>
                  <a:sym typeface="Arial"/>
                </a:rPr>
                <a:t>up</a:t>
              </a:r>
              <a:endParaRPr/>
            </a:p>
          </p:txBody>
        </p:sp>
      </p:grpSp>
      <p:grpSp>
        <p:nvGrpSpPr>
          <p:cNvPr id="116" name="Google Shape;116;p19"/>
          <p:cNvGrpSpPr/>
          <p:nvPr/>
        </p:nvGrpSpPr>
        <p:grpSpPr>
          <a:xfrm>
            <a:off x="6735381" y="1752379"/>
            <a:ext cx="1433231" cy="1433231"/>
            <a:chOff x="-1" y="-1"/>
            <a:chExt cx="1433230" cy="1433230"/>
          </a:xfrm>
        </p:grpSpPr>
        <p:sp>
          <p:nvSpPr>
            <p:cNvPr id="117" name="Google Shape;117;p19"/>
            <p:cNvSpPr/>
            <p:nvPr/>
          </p:nvSpPr>
          <p:spPr>
            <a:xfrm>
              <a:off x="-1" y="-1"/>
              <a:ext cx="1433230" cy="1433230"/>
            </a:xfrm>
            <a:prstGeom prst="ellipse">
              <a:avLst/>
            </a:prstGeom>
            <a:solidFill>
              <a:srgbClr val="CCAD6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9"/>
            <p:cNvSpPr/>
            <p:nvPr/>
          </p:nvSpPr>
          <p:spPr>
            <a:xfrm>
              <a:off x="209891" y="541283"/>
              <a:ext cx="1013447" cy="350662"/>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GB" sz="1800" u="none" cap="none" strike="noStrike">
                  <a:solidFill>
                    <a:srgbClr val="FFFFFF"/>
                  </a:solidFill>
                  <a:latin typeface="Arial"/>
                  <a:ea typeface="Arial"/>
                  <a:cs typeface="Arial"/>
                  <a:sym typeface="Arial"/>
                </a:rPr>
                <a:t>Part</a:t>
              </a:r>
              <a:endParaRPr/>
            </a:p>
          </p:txBody>
        </p:sp>
      </p:grpSp>
      <p:grpSp>
        <p:nvGrpSpPr>
          <p:cNvPr id="119" name="Google Shape;119;p19"/>
          <p:cNvGrpSpPr/>
          <p:nvPr/>
        </p:nvGrpSpPr>
        <p:grpSpPr>
          <a:xfrm>
            <a:off x="3968492" y="1772285"/>
            <a:ext cx="1436571" cy="1436571"/>
            <a:chOff x="-1" y="-1"/>
            <a:chExt cx="1436570" cy="1436570"/>
          </a:xfrm>
        </p:grpSpPr>
        <p:sp>
          <p:nvSpPr>
            <p:cNvPr id="120" name="Google Shape;120;p19"/>
            <p:cNvSpPr/>
            <p:nvPr/>
          </p:nvSpPr>
          <p:spPr>
            <a:xfrm>
              <a:off x="-1" y="-1"/>
              <a:ext cx="1436570" cy="1436570"/>
            </a:xfrm>
            <a:prstGeom prst="ellipse">
              <a:avLst/>
            </a:prstGeom>
            <a:solidFill>
              <a:srgbClr val="CCAD6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9"/>
            <p:cNvSpPr/>
            <p:nvPr/>
          </p:nvSpPr>
          <p:spPr>
            <a:xfrm>
              <a:off x="210380" y="542953"/>
              <a:ext cx="1015808" cy="350662"/>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GB" sz="1800" u="none" cap="none" strike="noStrike">
                  <a:solidFill>
                    <a:srgbClr val="FFFFFF"/>
                  </a:solidFill>
                  <a:latin typeface="Arial"/>
                  <a:ea typeface="Arial"/>
                  <a:cs typeface="Arial"/>
                  <a:sym typeface="Arial"/>
                </a:rPr>
                <a:t>Whole</a:t>
              </a:r>
              <a:endParaRPr/>
            </a:p>
          </p:txBody>
        </p:sp>
      </p:grpSp>
      <p:cxnSp>
        <p:nvCxnSpPr>
          <p:cNvPr id="122" name="Google Shape;122;p19"/>
          <p:cNvCxnSpPr/>
          <p:nvPr/>
        </p:nvCxnSpPr>
        <p:spPr>
          <a:xfrm>
            <a:off x="3087716" y="2629348"/>
            <a:ext cx="600154" cy="1886"/>
          </a:xfrm>
          <a:prstGeom prst="straightConnector1">
            <a:avLst/>
          </a:prstGeom>
          <a:noFill/>
          <a:ln cap="flat" cmpd="sng" w="127000">
            <a:solidFill>
              <a:srgbClr val="CCAD60"/>
            </a:solidFill>
            <a:prstDash val="solid"/>
            <a:miter lim="8000"/>
            <a:headEnd len="sm" w="sm" type="none"/>
            <a:tailEnd len="med" w="med" type="triangle"/>
          </a:ln>
        </p:spPr>
      </p:cxnSp>
      <p:sp>
        <p:nvSpPr>
          <p:cNvPr id="123" name="Google Shape;123;p19"/>
          <p:cNvSpPr/>
          <p:nvPr/>
        </p:nvSpPr>
        <p:spPr>
          <a:xfrm>
            <a:off x="1134301" y="3649102"/>
            <a:ext cx="1658113" cy="770594"/>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0000"/>
              </a:buClr>
              <a:buSzPts val="1600"/>
              <a:buFont typeface="Arial"/>
              <a:buNone/>
            </a:pPr>
            <a:r>
              <a:rPr b="0" i="0" lang="en-GB" sz="1600" u="none" cap="none" strike="noStrike">
                <a:solidFill>
                  <a:srgbClr val="FF0000"/>
                </a:solidFill>
                <a:latin typeface="Arial"/>
                <a:ea typeface="Arial"/>
                <a:cs typeface="Arial"/>
                <a:sym typeface="Arial"/>
              </a:rPr>
              <a:t>Dynamic Warm up, with lots of fun activities</a:t>
            </a:r>
            <a:endParaRPr/>
          </a:p>
        </p:txBody>
      </p:sp>
      <p:sp>
        <p:nvSpPr>
          <p:cNvPr id="124" name="Google Shape;124;p19"/>
          <p:cNvSpPr/>
          <p:nvPr/>
        </p:nvSpPr>
        <p:spPr>
          <a:xfrm>
            <a:off x="3887573" y="3649102"/>
            <a:ext cx="1974229" cy="884063"/>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0000"/>
              </a:buClr>
              <a:buSzPts val="1800"/>
              <a:buFont typeface="Arial"/>
              <a:buNone/>
            </a:pPr>
            <a:r>
              <a:rPr b="0" i="0" lang="en-GB" sz="1800" u="none" cap="none" strike="noStrike">
                <a:solidFill>
                  <a:srgbClr val="FF0000"/>
                </a:solidFill>
                <a:latin typeface="Arial"/>
                <a:ea typeface="Arial"/>
                <a:cs typeface="Arial"/>
                <a:sym typeface="Arial"/>
              </a:rPr>
              <a:t>Introduce a technique through team games</a:t>
            </a:r>
            <a:endParaRPr/>
          </a:p>
        </p:txBody>
      </p:sp>
      <p:sp>
        <p:nvSpPr>
          <p:cNvPr id="125" name="Google Shape;125;p19"/>
          <p:cNvSpPr/>
          <p:nvPr/>
        </p:nvSpPr>
        <p:spPr>
          <a:xfrm>
            <a:off x="6666252" y="3676600"/>
            <a:ext cx="2028228" cy="884062"/>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0000"/>
              </a:buClr>
              <a:buSzPts val="1800"/>
              <a:buFont typeface="Arial"/>
              <a:buNone/>
            </a:pPr>
            <a:r>
              <a:rPr b="0" i="0" lang="en-GB" sz="1800" u="none" cap="none" strike="noStrike">
                <a:solidFill>
                  <a:srgbClr val="FF0000"/>
                </a:solidFill>
                <a:latin typeface="Arial"/>
                <a:ea typeface="Arial"/>
                <a:cs typeface="Arial"/>
                <a:sym typeface="Arial"/>
              </a:rPr>
              <a:t>Break the technique down in smaller groups</a:t>
            </a:r>
            <a:endParaRPr/>
          </a:p>
        </p:txBody>
      </p:sp>
      <p:grpSp>
        <p:nvGrpSpPr>
          <p:cNvPr id="126" name="Google Shape;126;p19"/>
          <p:cNvGrpSpPr/>
          <p:nvPr/>
        </p:nvGrpSpPr>
        <p:grpSpPr>
          <a:xfrm>
            <a:off x="9498930" y="1752379"/>
            <a:ext cx="1433231" cy="1433231"/>
            <a:chOff x="-1" y="-1"/>
            <a:chExt cx="1433230" cy="1433230"/>
          </a:xfrm>
        </p:grpSpPr>
        <p:sp>
          <p:nvSpPr>
            <p:cNvPr id="127" name="Google Shape;127;p19"/>
            <p:cNvSpPr/>
            <p:nvPr/>
          </p:nvSpPr>
          <p:spPr>
            <a:xfrm>
              <a:off x="-1" y="-1"/>
              <a:ext cx="1433230" cy="1433230"/>
            </a:xfrm>
            <a:prstGeom prst="ellipse">
              <a:avLst/>
            </a:prstGeom>
            <a:solidFill>
              <a:srgbClr val="CCAD6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9"/>
            <p:cNvSpPr/>
            <p:nvPr/>
          </p:nvSpPr>
          <p:spPr>
            <a:xfrm>
              <a:off x="209891" y="541283"/>
              <a:ext cx="1013447" cy="350662"/>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GB" sz="1800" u="none" cap="none" strike="noStrike">
                  <a:solidFill>
                    <a:srgbClr val="FFFFFF"/>
                  </a:solidFill>
                  <a:latin typeface="Arial"/>
                  <a:ea typeface="Arial"/>
                  <a:cs typeface="Arial"/>
                  <a:sym typeface="Arial"/>
                </a:rPr>
                <a:t>Whole</a:t>
              </a:r>
              <a:endParaRPr/>
            </a:p>
          </p:txBody>
        </p:sp>
      </p:grpSp>
      <p:cxnSp>
        <p:nvCxnSpPr>
          <p:cNvPr id="129" name="Google Shape;129;p19"/>
          <p:cNvCxnSpPr/>
          <p:nvPr/>
        </p:nvCxnSpPr>
        <p:spPr>
          <a:xfrm>
            <a:off x="5770145" y="2603180"/>
            <a:ext cx="600154" cy="1885"/>
          </a:xfrm>
          <a:prstGeom prst="straightConnector1">
            <a:avLst/>
          </a:prstGeom>
          <a:noFill/>
          <a:ln cap="flat" cmpd="sng" w="127000">
            <a:solidFill>
              <a:srgbClr val="CCAD60"/>
            </a:solidFill>
            <a:prstDash val="solid"/>
            <a:miter lim="8000"/>
            <a:headEnd len="sm" w="sm" type="none"/>
            <a:tailEnd len="med" w="med" type="triangle"/>
          </a:ln>
        </p:spPr>
      </p:cxnSp>
      <p:cxnSp>
        <p:nvCxnSpPr>
          <p:cNvPr id="130" name="Google Shape;130;p19"/>
          <p:cNvCxnSpPr/>
          <p:nvPr/>
        </p:nvCxnSpPr>
        <p:spPr>
          <a:xfrm>
            <a:off x="8533017" y="2555533"/>
            <a:ext cx="600154" cy="1885"/>
          </a:xfrm>
          <a:prstGeom prst="straightConnector1">
            <a:avLst/>
          </a:prstGeom>
          <a:noFill/>
          <a:ln cap="flat" cmpd="sng" w="127000">
            <a:solidFill>
              <a:srgbClr val="CCAD60"/>
            </a:solidFill>
            <a:prstDash val="solid"/>
            <a:miter lim="8000"/>
            <a:headEnd len="sm" w="sm" type="none"/>
            <a:tailEnd len="med" w="med" type="triangle"/>
          </a:ln>
        </p:spPr>
      </p:cxnSp>
      <p:sp>
        <p:nvSpPr>
          <p:cNvPr id="131" name="Google Shape;131;p19"/>
          <p:cNvSpPr/>
          <p:nvPr/>
        </p:nvSpPr>
        <p:spPr>
          <a:xfrm>
            <a:off x="9498931" y="3676600"/>
            <a:ext cx="1854869" cy="1150762"/>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0000"/>
              </a:buClr>
              <a:buSzPts val="1800"/>
              <a:buFont typeface="Arial"/>
              <a:buNone/>
            </a:pPr>
            <a:r>
              <a:rPr b="0" i="0" lang="en-GB" sz="1800" u="none" cap="none" strike="noStrike">
                <a:solidFill>
                  <a:srgbClr val="FF0000"/>
                </a:solidFill>
                <a:latin typeface="Arial"/>
                <a:ea typeface="Arial"/>
                <a:cs typeface="Arial"/>
                <a:sym typeface="Arial"/>
              </a:rPr>
              <a:t>Return to the game to challenge the technique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Session Planning</a:t>
            </a:r>
            <a:endParaRPr/>
          </a:p>
        </p:txBody>
      </p:sp>
      <p:grpSp>
        <p:nvGrpSpPr>
          <p:cNvPr id="137" name="Google Shape;137;p20"/>
          <p:cNvGrpSpPr/>
          <p:nvPr/>
        </p:nvGrpSpPr>
        <p:grpSpPr>
          <a:xfrm>
            <a:off x="2698189" y="1702621"/>
            <a:ext cx="1434900" cy="1434900"/>
            <a:chOff x="0" y="0"/>
            <a:chExt cx="1434898" cy="1434898"/>
          </a:xfrm>
        </p:grpSpPr>
        <p:sp>
          <p:nvSpPr>
            <p:cNvPr id="138" name="Google Shape;138;p20"/>
            <p:cNvSpPr/>
            <p:nvPr/>
          </p:nvSpPr>
          <p:spPr>
            <a:xfrm>
              <a:off x="0" y="0"/>
              <a:ext cx="1434898" cy="1434898"/>
            </a:xfrm>
            <a:prstGeom prst="ellipse">
              <a:avLst/>
            </a:prstGeom>
            <a:solidFill>
              <a:srgbClr val="CCAD6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0"/>
            <p:cNvSpPr/>
            <p:nvPr/>
          </p:nvSpPr>
          <p:spPr>
            <a:xfrm>
              <a:off x="210135" y="542118"/>
              <a:ext cx="1014628" cy="350662"/>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GB" sz="1800" u="none" cap="none" strike="noStrike">
                  <a:solidFill>
                    <a:srgbClr val="FFFFFF"/>
                  </a:solidFill>
                  <a:latin typeface="Arial"/>
                  <a:ea typeface="Arial"/>
                  <a:cs typeface="Arial"/>
                  <a:sym typeface="Arial"/>
                </a:rPr>
                <a:t>Plan</a:t>
              </a:r>
              <a:endParaRPr/>
            </a:p>
          </p:txBody>
        </p:sp>
      </p:grpSp>
      <p:grpSp>
        <p:nvGrpSpPr>
          <p:cNvPr id="140" name="Google Shape;140;p20"/>
          <p:cNvGrpSpPr/>
          <p:nvPr/>
        </p:nvGrpSpPr>
        <p:grpSpPr>
          <a:xfrm>
            <a:off x="3980018" y="3616513"/>
            <a:ext cx="1433231" cy="1433231"/>
            <a:chOff x="-1" y="-1"/>
            <a:chExt cx="1433230" cy="1433230"/>
          </a:xfrm>
        </p:grpSpPr>
        <p:sp>
          <p:nvSpPr>
            <p:cNvPr id="141" name="Google Shape;141;p20"/>
            <p:cNvSpPr/>
            <p:nvPr/>
          </p:nvSpPr>
          <p:spPr>
            <a:xfrm>
              <a:off x="-1" y="-1"/>
              <a:ext cx="1433230" cy="1433230"/>
            </a:xfrm>
            <a:prstGeom prst="ellipse">
              <a:avLst/>
            </a:prstGeom>
            <a:solidFill>
              <a:srgbClr val="CCAD6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0"/>
            <p:cNvSpPr/>
            <p:nvPr/>
          </p:nvSpPr>
          <p:spPr>
            <a:xfrm>
              <a:off x="209891" y="541283"/>
              <a:ext cx="1013447" cy="350662"/>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GB" sz="1800" u="none" cap="none" strike="noStrike">
                  <a:solidFill>
                    <a:srgbClr val="FFFFFF"/>
                  </a:solidFill>
                  <a:latin typeface="Arial"/>
                  <a:ea typeface="Arial"/>
                  <a:cs typeface="Arial"/>
                  <a:sym typeface="Arial"/>
                </a:rPr>
                <a:t>Do</a:t>
              </a:r>
              <a:endParaRPr/>
            </a:p>
          </p:txBody>
        </p:sp>
      </p:grpSp>
      <p:grpSp>
        <p:nvGrpSpPr>
          <p:cNvPr id="143" name="Google Shape;143;p20"/>
          <p:cNvGrpSpPr/>
          <p:nvPr/>
        </p:nvGrpSpPr>
        <p:grpSpPr>
          <a:xfrm>
            <a:off x="1416358" y="3613174"/>
            <a:ext cx="1436571" cy="1436571"/>
            <a:chOff x="-1" y="-1"/>
            <a:chExt cx="1436570" cy="1436570"/>
          </a:xfrm>
        </p:grpSpPr>
        <p:sp>
          <p:nvSpPr>
            <p:cNvPr id="144" name="Google Shape;144;p20"/>
            <p:cNvSpPr/>
            <p:nvPr/>
          </p:nvSpPr>
          <p:spPr>
            <a:xfrm>
              <a:off x="-1" y="-1"/>
              <a:ext cx="1436570" cy="1436570"/>
            </a:xfrm>
            <a:prstGeom prst="ellipse">
              <a:avLst/>
            </a:prstGeom>
            <a:solidFill>
              <a:srgbClr val="CCAD6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0"/>
            <p:cNvSpPr/>
            <p:nvPr/>
          </p:nvSpPr>
          <p:spPr>
            <a:xfrm>
              <a:off x="210380" y="542953"/>
              <a:ext cx="1015808" cy="350662"/>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GB" sz="1800" u="none" cap="none" strike="noStrike">
                  <a:solidFill>
                    <a:srgbClr val="FFFFFF"/>
                  </a:solidFill>
                  <a:latin typeface="Arial"/>
                  <a:ea typeface="Arial"/>
                  <a:cs typeface="Arial"/>
                  <a:sym typeface="Arial"/>
                </a:rPr>
                <a:t>Review</a:t>
              </a:r>
              <a:endParaRPr/>
            </a:p>
          </p:txBody>
        </p:sp>
      </p:grpSp>
      <p:cxnSp>
        <p:nvCxnSpPr>
          <p:cNvPr id="146" name="Google Shape;146;p20"/>
          <p:cNvCxnSpPr/>
          <p:nvPr/>
        </p:nvCxnSpPr>
        <p:spPr>
          <a:xfrm>
            <a:off x="3961731" y="3137519"/>
            <a:ext cx="299373" cy="475657"/>
          </a:xfrm>
          <a:prstGeom prst="straightConnector1">
            <a:avLst/>
          </a:prstGeom>
          <a:noFill/>
          <a:ln cap="flat" cmpd="sng" w="127000">
            <a:solidFill>
              <a:srgbClr val="CCAD60"/>
            </a:solidFill>
            <a:prstDash val="solid"/>
            <a:miter lim="8000"/>
            <a:headEnd len="sm" w="sm" type="none"/>
            <a:tailEnd len="med" w="med" type="triangle"/>
          </a:ln>
        </p:spPr>
      </p:cxnSp>
      <p:cxnSp>
        <p:nvCxnSpPr>
          <p:cNvPr id="147" name="Google Shape;147;p20"/>
          <p:cNvCxnSpPr/>
          <p:nvPr/>
        </p:nvCxnSpPr>
        <p:spPr>
          <a:xfrm flipH="1">
            <a:off x="3086308" y="4401234"/>
            <a:ext cx="601563" cy="1082"/>
          </a:xfrm>
          <a:prstGeom prst="straightConnector1">
            <a:avLst/>
          </a:prstGeom>
          <a:noFill/>
          <a:ln cap="flat" cmpd="sng" w="127000">
            <a:solidFill>
              <a:srgbClr val="CCAD60"/>
            </a:solidFill>
            <a:prstDash val="solid"/>
            <a:miter lim="8000"/>
            <a:headEnd len="sm" w="sm" type="none"/>
            <a:tailEnd len="med" w="med" type="triangle"/>
          </a:ln>
        </p:spPr>
      </p:cxnSp>
      <p:cxnSp>
        <p:nvCxnSpPr>
          <p:cNvPr id="148" name="Google Shape;148;p20"/>
          <p:cNvCxnSpPr/>
          <p:nvPr/>
        </p:nvCxnSpPr>
        <p:spPr>
          <a:xfrm flipH="1" rot="10800000">
            <a:off x="2548504" y="3094365"/>
            <a:ext cx="299372" cy="475657"/>
          </a:xfrm>
          <a:prstGeom prst="straightConnector1">
            <a:avLst/>
          </a:prstGeom>
          <a:noFill/>
          <a:ln cap="flat" cmpd="sng" w="127000">
            <a:solidFill>
              <a:srgbClr val="CCAD60"/>
            </a:solidFill>
            <a:prstDash val="solid"/>
            <a:miter lim="8000"/>
            <a:headEnd len="sm" w="sm" type="none"/>
            <a:tailEnd len="med" w="med" type="triangle"/>
          </a:ln>
        </p:spPr>
      </p:cxnSp>
      <p:sp>
        <p:nvSpPr>
          <p:cNvPr id="149" name="Google Shape;149;p20"/>
          <p:cNvSpPr/>
          <p:nvPr/>
        </p:nvSpPr>
        <p:spPr>
          <a:xfrm>
            <a:off x="6419088" y="1392957"/>
            <a:ext cx="5065777" cy="808693"/>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0000"/>
              </a:buClr>
              <a:buSzPts val="1800"/>
              <a:buFont typeface="Arial"/>
              <a:buNone/>
            </a:pPr>
            <a:r>
              <a:rPr b="0" i="0" lang="en-GB" sz="1800" u="none" cap="none" strike="noStrike">
                <a:solidFill>
                  <a:srgbClr val="FF0000"/>
                </a:solidFill>
                <a:latin typeface="Arial"/>
                <a:ea typeface="Arial"/>
                <a:cs typeface="Arial"/>
                <a:sym typeface="Arial"/>
              </a:rPr>
              <a:t>Plan:</a:t>
            </a:r>
            <a:endParaRPr/>
          </a:p>
          <a:p>
            <a:pPr indent="0" lvl="0" marL="0" marR="0" rtl="0" algn="l">
              <a:lnSpc>
                <a:spcPct val="100000"/>
              </a:lnSpc>
              <a:spcBef>
                <a:spcPts val="0"/>
              </a:spcBef>
              <a:spcAft>
                <a:spcPts val="0"/>
              </a:spcAft>
              <a:buClr>
                <a:srgbClr val="FF0000"/>
              </a:buClr>
              <a:buSzPts val="1600"/>
              <a:buFont typeface="Arial"/>
              <a:buNone/>
            </a:pPr>
            <a:r>
              <a:rPr b="0" i="0" lang="en-GB" sz="1600" u="none" cap="none" strike="noStrike">
                <a:solidFill>
                  <a:srgbClr val="FF0000"/>
                </a:solidFill>
                <a:latin typeface="Arial"/>
                <a:ea typeface="Arial"/>
                <a:cs typeface="Arial"/>
                <a:sym typeface="Arial"/>
              </a:rPr>
              <a:t>Plan your session in advance to maximize the experience for all participants</a:t>
            </a:r>
            <a:endParaRPr/>
          </a:p>
        </p:txBody>
      </p:sp>
      <p:sp>
        <p:nvSpPr>
          <p:cNvPr id="150" name="Google Shape;150;p20"/>
          <p:cNvSpPr/>
          <p:nvPr/>
        </p:nvSpPr>
        <p:spPr>
          <a:xfrm>
            <a:off x="6419088" y="2641848"/>
            <a:ext cx="4934712" cy="1241324"/>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0000"/>
              </a:buClr>
              <a:buSzPts val="1800"/>
              <a:buFont typeface="Arial"/>
              <a:buNone/>
            </a:pPr>
            <a:r>
              <a:rPr b="0" i="0" lang="en-GB" sz="1800" u="none" cap="none" strike="noStrike">
                <a:solidFill>
                  <a:srgbClr val="FF0000"/>
                </a:solidFill>
                <a:latin typeface="Arial"/>
                <a:ea typeface="Arial"/>
                <a:cs typeface="Arial"/>
                <a:sym typeface="Arial"/>
              </a:rPr>
              <a:t>Do:</a:t>
            </a:r>
            <a:endParaRPr/>
          </a:p>
          <a:p>
            <a:pPr indent="0" lvl="0" marL="0" marR="0" rtl="0" algn="l">
              <a:lnSpc>
                <a:spcPct val="100000"/>
              </a:lnSpc>
              <a:spcBef>
                <a:spcPts val="0"/>
              </a:spcBef>
              <a:spcAft>
                <a:spcPts val="0"/>
              </a:spcAft>
              <a:buClr>
                <a:srgbClr val="FF0000"/>
              </a:buClr>
              <a:buSzPts val="1600"/>
              <a:buFont typeface="Arial"/>
              <a:buNone/>
            </a:pPr>
            <a:r>
              <a:rPr b="0" i="0" lang="en-GB" sz="1600" u="none" cap="none" strike="noStrike">
                <a:solidFill>
                  <a:srgbClr val="FF0000"/>
                </a:solidFill>
                <a:latin typeface="Arial"/>
                <a:ea typeface="Arial"/>
                <a:cs typeface="Arial"/>
                <a:sym typeface="Arial"/>
              </a:rPr>
              <a:t>Run your session as close to the session plan as possible and take mental notes of what is going well and what can be developed</a:t>
            </a:r>
            <a:endParaRPr/>
          </a:p>
        </p:txBody>
      </p:sp>
      <p:sp>
        <p:nvSpPr>
          <p:cNvPr id="151" name="Google Shape;151;p20"/>
          <p:cNvSpPr/>
          <p:nvPr/>
        </p:nvSpPr>
        <p:spPr>
          <a:xfrm>
            <a:off x="6419088" y="4047688"/>
            <a:ext cx="4934712" cy="1241325"/>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0000"/>
              </a:buClr>
              <a:buSzPts val="1800"/>
              <a:buFont typeface="Arial"/>
              <a:buNone/>
            </a:pPr>
            <a:r>
              <a:rPr b="0" i="0" lang="en-GB" sz="1800" u="none" cap="none" strike="noStrike">
                <a:solidFill>
                  <a:srgbClr val="FF0000"/>
                </a:solidFill>
                <a:latin typeface="Arial"/>
                <a:ea typeface="Arial"/>
                <a:cs typeface="Arial"/>
                <a:sym typeface="Arial"/>
              </a:rPr>
              <a:t>Review:</a:t>
            </a:r>
            <a:endParaRPr/>
          </a:p>
          <a:p>
            <a:pPr indent="0" lvl="0" marL="0" marR="0" rtl="0" algn="l">
              <a:lnSpc>
                <a:spcPct val="100000"/>
              </a:lnSpc>
              <a:spcBef>
                <a:spcPts val="0"/>
              </a:spcBef>
              <a:spcAft>
                <a:spcPts val="0"/>
              </a:spcAft>
              <a:buClr>
                <a:srgbClr val="FF0000"/>
              </a:buClr>
              <a:buSzPts val="1600"/>
              <a:buFont typeface="Arial"/>
              <a:buNone/>
            </a:pPr>
            <a:r>
              <a:rPr b="0" i="0" lang="en-GB" sz="1600" u="none" cap="none" strike="noStrike">
                <a:solidFill>
                  <a:srgbClr val="FF0000"/>
                </a:solidFill>
                <a:latin typeface="Arial"/>
                <a:ea typeface="Arial"/>
                <a:cs typeface="Arial"/>
                <a:sym typeface="Arial"/>
              </a:rPr>
              <a:t>Following the session, think about the mental notes you made and how they can potentially influence your next session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2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Learning Outcomes Pt</a:t>
            </a:r>
            <a:r>
              <a:rPr lang="en-GB" sz="4004"/>
              <a:t>.2</a:t>
            </a:r>
            <a:endParaRPr/>
          </a:p>
        </p:txBody>
      </p:sp>
      <p:sp>
        <p:nvSpPr>
          <p:cNvPr id="157" name="Google Shape;157;p21"/>
          <p:cNvSpPr txBox="1"/>
          <p:nvPr>
            <p:ph idx="1" type="body"/>
          </p:nvPr>
        </p:nvSpPr>
        <p:spPr>
          <a:xfrm>
            <a:off x="927100" y="1878427"/>
            <a:ext cx="10515600" cy="3741402"/>
          </a:xfrm>
          <a:prstGeom prst="rect">
            <a:avLst/>
          </a:prstGeom>
          <a:noFill/>
          <a:ln>
            <a:noFill/>
          </a:ln>
        </p:spPr>
        <p:txBody>
          <a:bodyPr anchorCtr="0" anchor="t" bIns="45675" lIns="45675" spcFirstLastPara="1" rIns="45675" wrap="square" tIns="45675">
            <a:noAutofit/>
          </a:bodyPr>
          <a:lstStyle/>
          <a:p>
            <a:pPr indent="0" lvl="0" marL="0" marR="0" rtl="0" algn="l">
              <a:lnSpc>
                <a:spcPct val="90000"/>
              </a:lnSpc>
              <a:spcBef>
                <a:spcPts val="0"/>
              </a:spcBef>
              <a:spcAft>
                <a:spcPts val="0"/>
              </a:spcAft>
              <a:buClr>
                <a:srgbClr val="C00000"/>
              </a:buClr>
              <a:buSzPts val="2800"/>
              <a:buFont typeface="Arial"/>
              <a:buNone/>
            </a:pPr>
            <a:r>
              <a:rPr b="0" i="0" lang="en-GB" sz="2800" u="none" cap="none" strike="noStrike">
                <a:solidFill>
                  <a:srgbClr val="C00000"/>
                </a:solidFill>
                <a:latin typeface="Arial"/>
                <a:ea typeface="Arial"/>
                <a:cs typeface="Arial"/>
                <a:sym typeface="Arial"/>
              </a:rPr>
              <a:t>By the end of the </a:t>
            </a:r>
            <a:r>
              <a:rPr lang="en-GB"/>
              <a:t>second </a:t>
            </a:r>
            <a:r>
              <a:rPr b="0" i="0" lang="en-GB" sz="2800" u="none" cap="none" strike="noStrike">
                <a:solidFill>
                  <a:srgbClr val="C00000"/>
                </a:solidFill>
                <a:latin typeface="Arial"/>
                <a:ea typeface="Arial"/>
                <a:cs typeface="Arial"/>
                <a:sym typeface="Arial"/>
              </a:rPr>
              <a:t>session you will be able to –</a:t>
            </a:r>
            <a:endParaRPr/>
          </a:p>
          <a:p>
            <a:pPr indent="0" lvl="0" marL="0" marR="0" rtl="0" algn="l">
              <a:lnSpc>
                <a:spcPct val="90000"/>
              </a:lnSpc>
              <a:spcBef>
                <a:spcPts val="1000"/>
              </a:spcBef>
              <a:spcAft>
                <a:spcPts val="0"/>
              </a:spcAft>
              <a:buClr>
                <a:srgbClr val="C00000"/>
              </a:buClr>
              <a:buSzPts val="2800"/>
              <a:buFont typeface="Arial"/>
              <a:buNone/>
            </a:pPr>
            <a:r>
              <a:t/>
            </a:r>
            <a:endParaRPr b="0" i="0" sz="2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rgbClr val="C00000"/>
                </a:solidFill>
                <a:latin typeface="Arial"/>
                <a:ea typeface="Arial"/>
                <a:cs typeface="Arial"/>
                <a:sym typeface="Arial"/>
              </a:rPr>
              <a:t>Understand the role of an official and fair play in rugby.</a:t>
            </a:r>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rgbClr val="C00000"/>
                </a:solidFill>
                <a:latin typeface="Arial"/>
                <a:ea typeface="Arial"/>
                <a:cs typeface="Arial"/>
                <a:sym typeface="Arial"/>
              </a:rPr>
              <a:t>Understand how to plan and run a rugby event.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342440" y="2755786"/>
            <a:ext cx="5364297" cy="659444"/>
          </a:xfrm>
          <a:prstGeom prst="rect">
            <a:avLst/>
          </a:prstGeom>
          <a:noFill/>
          <a:ln>
            <a:noFill/>
          </a:ln>
        </p:spPr>
        <p:txBody>
          <a:bodyPr anchorCtr="0" anchor="t" bIns="91400" lIns="91400" spcFirstLastPara="1" rIns="91400" wrap="square" tIns="91400">
            <a:noAutofit/>
          </a:bodyPr>
          <a:lstStyle/>
          <a:p>
            <a:pPr indent="0" lvl="0" marL="0" marR="0" rtl="0" algn="l">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WRU Leaders Award</a:t>
            </a:r>
            <a:endParaRPr b="0" i="0" sz="3959" u="none" cap="none" strike="noStrike">
              <a:solidFill>
                <a:srgbClr val="C00000"/>
              </a:solidFill>
              <a:latin typeface="Arial"/>
              <a:ea typeface="Arial"/>
              <a:cs typeface="Arial"/>
              <a:sym typeface="Arial"/>
            </a:endParaRPr>
          </a:p>
        </p:txBody>
      </p:sp>
      <p:sp>
        <p:nvSpPr>
          <p:cNvPr id="163" name="Google Shape;163;p22"/>
          <p:cNvSpPr txBox="1"/>
          <p:nvPr/>
        </p:nvSpPr>
        <p:spPr>
          <a:xfrm>
            <a:off x="342440" y="3598524"/>
            <a:ext cx="5364297" cy="659444"/>
          </a:xfrm>
          <a:prstGeom prst="rect">
            <a:avLst/>
          </a:prstGeom>
          <a:noFill/>
          <a:ln>
            <a:noFill/>
          </a:ln>
        </p:spPr>
        <p:txBody>
          <a:bodyPr anchorCtr="0" anchor="t" bIns="91400" lIns="91400" spcFirstLastPara="1" rIns="91400" wrap="square" tIns="91400">
            <a:noAutofit/>
          </a:bodyPr>
          <a:lstStyle/>
          <a:p>
            <a:pPr indent="0" lvl="0" marL="0" marR="0" rtl="0" algn="l">
              <a:lnSpc>
                <a:spcPct val="70000"/>
              </a:lnSpc>
              <a:spcBef>
                <a:spcPts val="0"/>
              </a:spcBef>
              <a:spcAft>
                <a:spcPts val="0"/>
              </a:spcAft>
              <a:buClr>
                <a:srgbClr val="C00000"/>
              </a:buClr>
              <a:buSzPts val="2970"/>
              <a:buFont typeface="Arial"/>
              <a:buNone/>
            </a:pPr>
            <a:r>
              <a:rPr b="0" i="0" lang="en-GB" sz="2970" u="none" cap="none" strike="noStrike">
                <a:solidFill>
                  <a:srgbClr val="C00000"/>
                </a:solidFill>
                <a:latin typeface="Arial"/>
                <a:ea typeface="Arial"/>
                <a:cs typeface="Arial"/>
                <a:sym typeface="Arial"/>
              </a:rPr>
              <a:t>Fair Play &amp; Role of the Official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Fair Play</a:t>
            </a:r>
            <a:endParaRPr b="0" i="0" sz="3959" u="none" cap="none" strike="noStrike">
              <a:solidFill>
                <a:srgbClr val="C00000"/>
              </a:solidFill>
              <a:latin typeface="Arial"/>
              <a:ea typeface="Arial"/>
              <a:cs typeface="Arial"/>
              <a:sym typeface="Arial"/>
            </a:endParaRPr>
          </a:p>
        </p:txBody>
      </p:sp>
      <p:sp>
        <p:nvSpPr>
          <p:cNvPr id="169" name="Google Shape;169;p23"/>
          <p:cNvSpPr txBox="1"/>
          <p:nvPr/>
        </p:nvSpPr>
        <p:spPr>
          <a:xfrm>
            <a:off x="1981200" y="1005840"/>
            <a:ext cx="8229600" cy="4525964"/>
          </a:xfrm>
          <a:prstGeom prst="rect">
            <a:avLst/>
          </a:prstGeom>
          <a:noFill/>
          <a:ln>
            <a:noFill/>
          </a:ln>
        </p:spPr>
        <p:txBody>
          <a:bodyPr anchorCtr="0" anchor="t" bIns="45700" lIns="45700" spcFirstLastPara="1" rIns="45700" wrap="square" tIns="45700">
            <a:noAutofit/>
          </a:bodyPr>
          <a:lstStyle/>
          <a:p>
            <a:pPr indent="-342900" lvl="0" marL="342900" marR="0" rtl="0" algn="l">
              <a:lnSpc>
                <a:spcPct val="90000"/>
              </a:lnSpc>
              <a:spcBef>
                <a:spcPts val="0"/>
              </a:spcBef>
              <a:spcAft>
                <a:spcPts val="0"/>
              </a:spcAft>
              <a:buClr>
                <a:srgbClr val="000000"/>
              </a:buClr>
              <a:buSzPts val="2960"/>
              <a:buFont typeface="Arial"/>
              <a:buNone/>
            </a:pPr>
            <a:r>
              <a:t/>
            </a:r>
            <a:endParaRPr b="0" i="0" sz="2960" u="none" cap="none" strike="noStrike">
              <a:solidFill>
                <a:srgbClr val="000000"/>
              </a:solidFill>
              <a:latin typeface="Arial"/>
              <a:ea typeface="Arial"/>
              <a:cs typeface="Arial"/>
              <a:sym typeface="Arial"/>
            </a:endParaRPr>
          </a:p>
          <a:p>
            <a:pPr indent="-342900" lvl="0" marL="342900" marR="0" rtl="0" algn="l">
              <a:lnSpc>
                <a:spcPct val="90000"/>
              </a:lnSpc>
              <a:spcBef>
                <a:spcPts val="600"/>
              </a:spcBef>
              <a:spcAft>
                <a:spcPts val="0"/>
              </a:spcAft>
              <a:buClr>
                <a:srgbClr val="000000"/>
              </a:buClr>
              <a:buSzPts val="3200"/>
              <a:buFont typeface="Arial"/>
              <a:buChar char="•"/>
            </a:pPr>
            <a:r>
              <a:rPr b="0" i="0" lang="en-GB" sz="2960" u="none" cap="none" strike="noStrike">
                <a:solidFill>
                  <a:srgbClr val="000000"/>
                </a:solidFill>
                <a:latin typeface="Arial"/>
                <a:ea typeface="Arial"/>
                <a:cs typeface="Arial"/>
                <a:sym typeface="Arial"/>
              </a:rPr>
              <a:t>In Groups, define what you think is ‘fair play’?</a:t>
            </a:r>
            <a:endParaRPr/>
          </a:p>
          <a:p>
            <a:pPr indent="-342900" lvl="0" marL="342900" marR="0" rtl="0" algn="l">
              <a:lnSpc>
                <a:spcPct val="90000"/>
              </a:lnSpc>
              <a:spcBef>
                <a:spcPts val="600"/>
              </a:spcBef>
              <a:spcAft>
                <a:spcPts val="0"/>
              </a:spcAft>
              <a:buClr>
                <a:srgbClr val="000000"/>
              </a:buClr>
              <a:buSzPts val="2960"/>
              <a:buFont typeface="Arial"/>
              <a:buNone/>
            </a:pPr>
            <a:r>
              <a:t/>
            </a:r>
            <a:endParaRPr b="0" i="0" sz="2960" u="none" cap="none" strike="noStrike">
              <a:solidFill>
                <a:srgbClr val="000000"/>
              </a:solidFill>
              <a:latin typeface="Arial"/>
              <a:ea typeface="Arial"/>
              <a:cs typeface="Arial"/>
              <a:sym typeface="Arial"/>
            </a:endParaRPr>
          </a:p>
          <a:p>
            <a:pPr indent="-342900" lvl="0" marL="342900" marR="0" rtl="0" algn="l">
              <a:lnSpc>
                <a:spcPct val="90000"/>
              </a:lnSpc>
              <a:spcBef>
                <a:spcPts val="600"/>
              </a:spcBef>
              <a:spcAft>
                <a:spcPts val="0"/>
              </a:spcAft>
              <a:buClr>
                <a:srgbClr val="009999"/>
              </a:buClr>
              <a:buSzPts val="2960"/>
              <a:buFont typeface="Arial"/>
              <a:buNone/>
            </a:pPr>
            <a:r>
              <a:rPr b="1" i="0" lang="en-GB" sz="2960" u="none" cap="none" strike="noStrike">
                <a:solidFill>
                  <a:srgbClr val="009999"/>
                </a:solidFill>
                <a:latin typeface="Arial"/>
                <a:ea typeface="Arial"/>
                <a:cs typeface="Arial"/>
                <a:sym typeface="Arial"/>
              </a:rPr>
              <a:t>  </a:t>
            </a:r>
            <a:endParaRPr sz="180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Fair Play</a:t>
            </a:r>
            <a:endParaRPr b="0" i="0" sz="3959" u="none" cap="none" strike="noStrike">
              <a:solidFill>
                <a:srgbClr val="C00000"/>
              </a:solidFill>
              <a:latin typeface="Arial"/>
              <a:ea typeface="Arial"/>
              <a:cs typeface="Arial"/>
              <a:sym typeface="Arial"/>
            </a:endParaRPr>
          </a:p>
        </p:txBody>
      </p:sp>
      <p:sp>
        <p:nvSpPr>
          <p:cNvPr id="175" name="Google Shape;175;p24"/>
          <p:cNvSpPr txBox="1"/>
          <p:nvPr/>
        </p:nvSpPr>
        <p:spPr>
          <a:xfrm>
            <a:off x="1981200" y="1605347"/>
            <a:ext cx="8229600" cy="4525964"/>
          </a:xfrm>
          <a:prstGeom prst="rect">
            <a:avLst/>
          </a:prstGeom>
          <a:noFill/>
          <a:ln>
            <a:noFill/>
          </a:ln>
        </p:spPr>
        <p:txBody>
          <a:bodyPr anchorCtr="0" anchor="t" bIns="45700" lIns="45700" spcFirstLastPara="1" rIns="45700" wrap="square" tIns="45700">
            <a:noAutofit/>
          </a:bodyPr>
          <a:lstStyle/>
          <a:p>
            <a:pPr indent="-342900" lvl="0" marL="342900" marR="0" rtl="0" algn="l">
              <a:lnSpc>
                <a:spcPct val="100000"/>
              </a:lnSpc>
              <a:spcBef>
                <a:spcPts val="0"/>
              </a:spcBef>
              <a:spcAft>
                <a:spcPts val="0"/>
              </a:spcAft>
              <a:buClr>
                <a:srgbClr val="FF0000"/>
              </a:buClr>
              <a:buSzPts val="3200"/>
              <a:buFont typeface="Arial"/>
              <a:buNone/>
            </a:pPr>
            <a:r>
              <a:rPr b="0" i="0" lang="en-GB" sz="3200" u="none" cap="none" strike="noStrike">
                <a:solidFill>
                  <a:srgbClr val="FF0000"/>
                </a:solidFill>
                <a:latin typeface="Arial"/>
                <a:ea typeface="Arial"/>
                <a:cs typeface="Arial"/>
                <a:sym typeface="Arial"/>
              </a:rPr>
              <a:t>In ethics, the concept of fairness involves treating everyone equally and impartially.</a:t>
            </a:r>
            <a:endParaRPr/>
          </a:p>
          <a:p>
            <a:pPr indent="-342900" lvl="0" marL="342900" marR="0" rtl="0" algn="l">
              <a:lnSpc>
                <a:spcPct val="100000"/>
              </a:lnSpc>
              <a:spcBef>
                <a:spcPts val="600"/>
              </a:spcBef>
              <a:spcAft>
                <a:spcPts val="0"/>
              </a:spcAft>
              <a:buClr>
                <a:srgbClr val="000000"/>
              </a:buClr>
              <a:buSzPts val="2800"/>
              <a:buFont typeface="Arial"/>
              <a:buNone/>
            </a:pPr>
            <a:r>
              <a:t/>
            </a:r>
            <a:endParaRPr b="0" i="0" sz="2800" u="none" cap="none" strike="noStrike">
              <a:solidFill>
                <a:srgbClr val="FF0000"/>
              </a:solidFill>
              <a:latin typeface="Arial"/>
              <a:ea typeface="Arial"/>
              <a:cs typeface="Arial"/>
              <a:sym typeface="Arial"/>
            </a:endParaRPr>
          </a:p>
          <a:p>
            <a:pPr indent="-342900" lvl="0" marL="342900" marR="0" rtl="0" algn="l">
              <a:lnSpc>
                <a:spcPct val="100000"/>
              </a:lnSpc>
              <a:spcBef>
                <a:spcPts val="600"/>
              </a:spcBef>
              <a:spcAft>
                <a:spcPts val="0"/>
              </a:spcAft>
              <a:buClr>
                <a:srgbClr val="FF0000"/>
              </a:buClr>
              <a:buSzPts val="3200"/>
              <a:buFont typeface="Arial"/>
              <a:buNone/>
            </a:pPr>
            <a:r>
              <a:rPr b="0" i="0" lang="en-GB" sz="3200" u="none" cap="none" strike="noStrike">
                <a:solidFill>
                  <a:srgbClr val="FF0000"/>
                </a:solidFill>
                <a:latin typeface="Arial"/>
                <a:ea typeface="Arial"/>
                <a:cs typeface="Arial"/>
                <a:sym typeface="Arial"/>
              </a:rPr>
              <a:t>'Fair play' is usually understood to mean using only tactics that are in accord with the spirit of the sport.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idx="1" type="body"/>
          </p:nvPr>
        </p:nvSpPr>
        <p:spPr>
          <a:xfrm>
            <a:off x="838200" y="2358305"/>
            <a:ext cx="10515600" cy="2316640"/>
          </a:xfrm>
          <a:prstGeom prst="rect">
            <a:avLst/>
          </a:prstGeom>
          <a:noFill/>
          <a:ln>
            <a:noFill/>
          </a:ln>
        </p:spPr>
        <p:txBody>
          <a:bodyPr anchorCtr="0" anchor="t" bIns="91400" lIns="91400" spcFirstLastPara="1" rIns="91400" wrap="square" tIns="91400">
            <a:noAutofit/>
          </a:bodyPr>
          <a:lstStyle/>
          <a:p>
            <a:pPr indent="0" lvl="0" marL="177800" marR="0" rtl="0" algn="ctr">
              <a:lnSpc>
                <a:spcPct val="90000"/>
              </a:lnSpc>
              <a:spcBef>
                <a:spcPts val="0"/>
              </a:spcBef>
              <a:spcAft>
                <a:spcPts val="0"/>
              </a:spcAft>
              <a:buClr>
                <a:srgbClr val="C00000"/>
              </a:buClr>
              <a:buSzPts val="2800"/>
              <a:buFont typeface="Arial"/>
              <a:buNone/>
            </a:pPr>
            <a:r>
              <a:rPr b="0" i="0" lang="en-GB" sz="4400" u="none" cap="none" strike="noStrike">
                <a:solidFill>
                  <a:srgbClr val="C00000"/>
                </a:solidFill>
                <a:latin typeface="Arial"/>
                <a:ea typeface="Arial"/>
                <a:cs typeface="Arial"/>
                <a:sym typeface="Arial"/>
              </a:rPr>
              <a:t>What are the 5 basic principles of fair play?</a:t>
            </a:r>
            <a:endParaRPr b="0" i="0" sz="4400" u="none" cap="none" strike="noStrike">
              <a:solidFill>
                <a:srgbClr val="C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8"/>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Staff</a:t>
            </a:r>
            <a:endParaRPr/>
          </a:p>
        </p:txBody>
      </p:sp>
      <p:sp>
        <p:nvSpPr>
          <p:cNvPr id="40" name="Google Shape;40;p8"/>
          <p:cNvSpPr txBox="1"/>
          <p:nvPr>
            <p:ph idx="1" type="body"/>
          </p:nvPr>
        </p:nvSpPr>
        <p:spPr>
          <a:xfrm>
            <a:off x="838200" y="1480019"/>
            <a:ext cx="10515600" cy="4352400"/>
          </a:xfrm>
          <a:prstGeom prst="rect">
            <a:avLst/>
          </a:prstGeom>
          <a:noFill/>
          <a:ln>
            <a:noFill/>
          </a:ln>
        </p:spPr>
        <p:txBody>
          <a:bodyPr anchorCtr="0" anchor="t" bIns="45675" lIns="45675" spcFirstLastPara="1" rIns="45675" wrap="square" tIns="45675">
            <a:noAutofit/>
          </a:bodyPr>
          <a:lstStyle/>
          <a:p>
            <a:pPr indent="0" lvl="0" marL="0" marR="0" rtl="0" algn="l">
              <a:lnSpc>
                <a:spcPct val="80000"/>
              </a:lnSpc>
              <a:spcBef>
                <a:spcPts val="0"/>
              </a:spcBef>
              <a:spcAft>
                <a:spcPts val="0"/>
              </a:spcAft>
              <a:buClr>
                <a:srgbClr val="C00000"/>
              </a:buClr>
              <a:buSzPts val="1400"/>
              <a:buFont typeface="Arial"/>
              <a:buNone/>
            </a:pPr>
            <a:r>
              <a:rPr b="0" i="0" lang="en-GB" sz="1400" u="none" cap="none" strike="noStrike">
                <a:solidFill>
                  <a:srgbClr val="C00000"/>
                </a:solidFill>
                <a:latin typeface="Arial"/>
                <a:ea typeface="Arial"/>
                <a:cs typeface="Arial"/>
                <a:sym typeface="Arial"/>
              </a:rPr>
              <a:t>Course Leader: </a:t>
            </a:r>
            <a:endParaRPr/>
          </a:p>
          <a:p>
            <a:pPr indent="-228600" lvl="0" marL="228600" marR="0" rtl="0" algn="l">
              <a:lnSpc>
                <a:spcPct val="8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 </a:t>
            </a:r>
            <a:r>
              <a:rPr lang="en-GB" sz="1400"/>
              <a:t>James Leppard</a:t>
            </a:r>
            <a:br>
              <a:rPr b="0" i="0" lang="en-GB" sz="1400" u="none" cap="none" strike="noStrike">
                <a:solidFill>
                  <a:srgbClr val="C00000"/>
                </a:solidFill>
                <a:latin typeface="Arial"/>
                <a:ea typeface="Arial"/>
                <a:cs typeface="Arial"/>
                <a:sym typeface="Arial"/>
              </a:rPr>
            </a:br>
            <a:endParaRPr b="0" i="0" sz="2800" u="none" cap="none" strike="noStrike">
              <a:solidFill>
                <a:srgbClr val="C00000"/>
              </a:solidFill>
              <a:latin typeface="Arial"/>
              <a:ea typeface="Arial"/>
              <a:cs typeface="Arial"/>
              <a:sym typeface="Arial"/>
            </a:endParaRPr>
          </a:p>
          <a:p>
            <a:pPr indent="0" lvl="0" marL="0" marR="0" rtl="0" algn="l">
              <a:lnSpc>
                <a:spcPct val="80000"/>
              </a:lnSpc>
              <a:spcBef>
                <a:spcPts val="1000"/>
              </a:spcBef>
              <a:spcAft>
                <a:spcPts val="0"/>
              </a:spcAft>
              <a:buClr>
                <a:srgbClr val="C00000"/>
              </a:buClr>
              <a:buSzPts val="1400"/>
              <a:buFont typeface="Arial"/>
              <a:buNone/>
            </a:pPr>
            <a:r>
              <a:rPr b="0" i="0" lang="en-GB" sz="1400" u="none" cap="none" strike="noStrike">
                <a:solidFill>
                  <a:srgbClr val="C00000"/>
                </a:solidFill>
                <a:latin typeface="Arial"/>
                <a:ea typeface="Arial"/>
                <a:cs typeface="Arial"/>
                <a:sym typeface="Arial"/>
              </a:rPr>
              <a:t>Role:</a:t>
            </a:r>
            <a:endParaRPr/>
          </a:p>
          <a:p>
            <a:pPr indent="-228600" lvl="0" marL="228600" marR="0" rtl="0" algn="l">
              <a:lnSpc>
                <a:spcPct val="8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To lead course, support coach educators, and be a point of reference for any complaints or issues. </a:t>
            </a:r>
            <a:endParaRPr/>
          </a:p>
          <a:p>
            <a:pPr indent="-228600" lvl="0" marL="228600" marR="0" rtl="0" algn="l">
              <a:lnSpc>
                <a:spcPct val="8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Ensure quality assurance of all course organisation, deliveries and assessment procedures.</a:t>
            </a:r>
            <a:br>
              <a:rPr b="0" i="0" lang="en-GB" sz="1400" u="none" cap="none" strike="noStrike">
                <a:solidFill>
                  <a:srgbClr val="C00000"/>
                </a:solidFill>
                <a:latin typeface="Arial"/>
                <a:ea typeface="Arial"/>
                <a:cs typeface="Arial"/>
                <a:sym typeface="Arial"/>
              </a:rPr>
            </a:br>
            <a:endParaRPr b="0" i="0" sz="2800" u="none" cap="none" strike="noStrike">
              <a:solidFill>
                <a:srgbClr val="C00000"/>
              </a:solidFill>
              <a:latin typeface="Arial"/>
              <a:ea typeface="Arial"/>
              <a:cs typeface="Arial"/>
              <a:sym typeface="Arial"/>
            </a:endParaRPr>
          </a:p>
          <a:p>
            <a:pPr indent="0" lvl="0" marL="0" marR="0" rtl="0" algn="l">
              <a:lnSpc>
                <a:spcPct val="80000"/>
              </a:lnSpc>
              <a:spcBef>
                <a:spcPts val="1000"/>
              </a:spcBef>
              <a:spcAft>
                <a:spcPts val="0"/>
              </a:spcAft>
              <a:buClr>
                <a:srgbClr val="C00000"/>
              </a:buClr>
              <a:buSzPts val="1400"/>
              <a:buFont typeface="Arial"/>
              <a:buNone/>
            </a:pPr>
            <a:r>
              <a:rPr b="0" i="0" lang="en-GB" sz="1400" u="none" cap="none" strike="noStrike">
                <a:solidFill>
                  <a:srgbClr val="C00000"/>
                </a:solidFill>
                <a:latin typeface="Arial"/>
                <a:ea typeface="Arial"/>
                <a:cs typeface="Arial"/>
                <a:sym typeface="Arial"/>
              </a:rPr>
              <a:t>Role:</a:t>
            </a:r>
            <a:endParaRPr/>
          </a:p>
          <a:p>
            <a:pPr indent="-228600" lvl="0" marL="228600" marR="0" rtl="0" algn="l">
              <a:lnSpc>
                <a:spcPct val="8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To provide you with opportunities to coach</a:t>
            </a:r>
            <a:endParaRPr/>
          </a:p>
          <a:p>
            <a:pPr indent="-228600" lvl="0" marL="228600" marR="0" rtl="0" algn="l">
              <a:lnSpc>
                <a:spcPct val="8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Feedback on improving your coaching skills</a:t>
            </a:r>
            <a:endParaRPr/>
          </a:p>
          <a:p>
            <a:pPr indent="-228600" lvl="0" marL="228600" marR="0" rtl="0" algn="l">
              <a:lnSpc>
                <a:spcPct val="80000"/>
              </a:lnSpc>
              <a:spcBef>
                <a:spcPts val="1000"/>
              </a:spcBef>
              <a:spcAft>
                <a:spcPts val="0"/>
              </a:spcAft>
              <a:buClr>
                <a:srgbClr val="C00000"/>
              </a:buClr>
              <a:buSzPts val="1400"/>
              <a:buFont typeface="Arial"/>
              <a:buChar char="•"/>
            </a:pPr>
            <a:r>
              <a:rPr b="0" i="0" lang="en-GB" sz="1400" u="none" cap="none" strike="noStrike">
                <a:solidFill>
                  <a:srgbClr val="C00000"/>
                </a:solidFill>
                <a:latin typeface="Arial"/>
                <a:ea typeface="Arial"/>
                <a:cs typeface="Arial"/>
                <a:sym typeface="Arial"/>
              </a:rPr>
              <a:t>Feedback on improving your technical / tactical knowledge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Principles of Fair Play</a:t>
            </a:r>
            <a:endParaRPr b="0" i="0" sz="3959" u="none" cap="none" strike="noStrike">
              <a:solidFill>
                <a:srgbClr val="C00000"/>
              </a:solidFill>
              <a:latin typeface="Arial"/>
              <a:ea typeface="Arial"/>
              <a:cs typeface="Arial"/>
              <a:sym typeface="Arial"/>
            </a:endParaRPr>
          </a:p>
        </p:txBody>
      </p:sp>
      <p:sp>
        <p:nvSpPr>
          <p:cNvPr id="186" name="Google Shape;186;p26"/>
          <p:cNvSpPr txBox="1"/>
          <p:nvPr>
            <p:ph idx="1" type="body"/>
          </p:nvPr>
        </p:nvSpPr>
        <p:spPr>
          <a:xfrm>
            <a:off x="838200" y="1316736"/>
            <a:ext cx="10515600" cy="4352546"/>
          </a:xfrm>
          <a:prstGeom prst="rect">
            <a:avLst/>
          </a:prstGeom>
          <a:noFill/>
          <a:ln>
            <a:noFill/>
          </a:ln>
        </p:spPr>
        <p:txBody>
          <a:bodyPr anchorCtr="0" anchor="t" bIns="91400" lIns="91400" spcFirstLastPara="1" rIns="91400" wrap="square" tIns="91400">
            <a:noAutofit/>
          </a:bodyPr>
          <a:lstStyle/>
          <a:p>
            <a:pPr indent="-457200" lvl="0" marL="457200" marR="0" rtl="0" algn="l">
              <a:lnSpc>
                <a:spcPct val="100000"/>
              </a:lnSpc>
              <a:spcBef>
                <a:spcPts val="0"/>
              </a:spcBef>
              <a:spcAft>
                <a:spcPts val="0"/>
              </a:spcAft>
              <a:buClr>
                <a:srgbClr val="000000"/>
              </a:buClr>
              <a:buSzPts val="3200"/>
              <a:buFont typeface="Arial"/>
              <a:buChar char="•"/>
            </a:pPr>
            <a:r>
              <a:rPr b="0" i="0" lang="en-GB" sz="3200" u="none" cap="none" strike="noStrike">
                <a:solidFill>
                  <a:srgbClr val="000000"/>
                </a:solidFill>
                <a:latin typeface="Arial"/>
                <a:ea typeface="Arial"/>
                <a:cs typeface="Arial"/>
                <a:sym typeface="Arial"/>
              </a:rPr>
              <a:t>Respect the Rules</a:t>
            </a:r>
            <a:endParaRPr/>
          </a:p>
          <a:p>
            <a:pPr indent="-342900" lvl="0" marL="342900" marR="0" rtl="0" algn="l">
              <a:lnSpc>
                <a:spcPct val="100000"/>
              </a:lnSpc>
              <a:spcBef>
                <a:spcPts val="600"/>
              </a:spcBef>
              <a:spcAft>
                <a:spcPts val="0"/>
              </a:spcAft>
              <a:buClr>
                <a:srgbClr val="000000"/>
              </a:buClr>
              <a:buSzPts val="3200"/>
              <a:buFont typeface="Arial"/>
              <a:buChar char="•"/>
            </a:pPr>
            <a:r>
              <a:rPr b="0" i="0" lang="en-GB" sz="3200" u="none" cap="none" strike="noStrike">
                <a:solidFill>
                  <a:srgbClr val="000000"/>
                </a:solidFill>
                <a:latin typeface="Arial"/>
                <a:ea typeface="Arial"/>
                <a:cs typeface="Arial"/>
                <a:sym typeface="Arial"/>
              </a:rPr>
              <a:t> Respect the Opponents</a:t>
            </a:r>
            <a:endParaRPr/>
          </a:p>
          <a:p>
            <a:pPr indent="-342900" lvl="0" marL="342900" marR="0" rtl="0" algn="l">
              <a:lnSpc>
                <a:spcPct val="100000"/>
              </a:lnSpc>
              <a:spcBef>
                <a:spcPts val="600"/>
              </a:spcBef>
              <a:spcAft>
                <a:spcPts val="0"/>
              </a:spcAft>
              <a:buClr>
                <a:srgbClr val="000000"/>
              </a:buClr>
              <a:buSzPts val="3200"/>
              <a:buFont typeface="Arial"/>
              <a:buChar char="•"/>
            </a:pPr>
            <a:r>
              <a:rPr b="0" i="0" lang="en-GB" sz="3200" u="none" cap="none" strike="noStrike">
                <a:solidFill>
                  <a:srgbClr val="000000"/>
                </a:solidFill>
                <a:latin typeface="Arial"/>
                <a:ea typeface="Arial"/>
                <a:cs typeface="Arial"/>
                <a:sym typeface="Arial"/>
              </a:rPr>
              <a:t> Respect the Officials and their decisions</a:t>
            </a:r>
            <a:endParaRPr/>
          </a:p>
          <a:p>
            <a:pPr indent="-342900" lvl="0" marL="342900" marR="0" rtl="0" algn="l">
              <a:lnSpc>
                <a:spcPct val="100000"/>
              </a:lnSpc>
              <a:spcBef>
                <a:spcPts val="600"/>
              </a:spcBef>
              <a:spcAft>
                <a:spcPts val="0"/>
              </a:spcAft>
              <a:buClr>
                <a:srgbClr val="000000"/>
              </a:buClr>
              <a:buSzPts val="3200"/>
              <a:buFont typeface="Arial"/>
              <a:buChar char="•"/>
            </a:pPr>
            <a:r>
              <a:rPr b="0" i="0" lang="en-GB" sz="3200" u="none" cap="none" strike="noStrike">
                <a:solidFill>
                  <a:srgbClr val="000000"/>
                </a:solidFill>
                <a:latin typeface="Arial"/>
                <a:ea typeface="Arial"/>
                <a:cs typeface="Arial"/>
                <a:sym typeface="Arial"/>
              </a:rPr>
              <a:t> Have everyone participate</a:t>
            </a:r>
            <a:endParaRPr/>
          </a:p>
          <a:p>
            <a:pPr indent="-342900" lvl="0" marL="342900" marR="0" rtl="0" algn="l">
              <a:lnSpc>
                <a:spcPct val="100000"/>
              </a:lnSpc>
              <a:spcBef>
                <a:spcPts val="600"/>
              </a:spcBef>
              <a:spcAft>
                <a:spcPts val="0"/>
              </a:spcAft>
              <a:buClr>
                <a:srgbClr val="000000"/>
              </a:buClr>
              <a:buSzPts val="3200"/>
              <a:buFont typeface="Arial"/>
              <a:buChar char="•"/>
            </a:pPr>
            <a:r>
              <a:rPr b="0" i="0" lang="en-GB" sz="3200" u="none" cap="none" strike="noStrike">
                <a:solidFill>
                  <a:srgbClr val="000000"/>
                </a:solidFill>
                <a:latin typeface="Arial"/>
                <a:ea typeface="Arial"/>
                <a:cs typeface="Arial"/>
                <a:sym typeface="Arial"/>
              </a:rPr>
              <a:t> Maintain self control at all times</a:t>
            </a:r>
            <a:endParaRPr/>
          </a:p>
          <a:p>
            <a:pPr indent="1270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rgbClr val="C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Sports Leaders Responsibility</a:t>
            </a:r>
            <a:endParaRPr b="0" i="0" sz="3959" u="none" cap="none" strike="noStrike">
              <a:solidFill>
                <a:srgbClr val="C00000"/>
              </a:solidFill>
              <a:latin typeface="Arial"/>
              <a:ea typeface="Arial"/>
              <a:cs typeface="Arial"/>
              <a:sym typeface="Arial"/>
            </a:endParaRPr>
          </a:p>
        </p:txBody>
      </p:sp>
      <p:sp>
        <p:nvSpPr>
          <p:cNvPr id="192" name="Google Shape;192;p27"/>
          <p:cNvSpPr txBox="1"/>
          <p:nvPr>
            <p:ph idx="1" type="body"/>
          </p:nvPr>
        </p:nvSpPr>
        <p:spPr>
          <a:xfrm>
            <a:off x="838200" y="1316736"/>
            <a:ext cx="10515600" cy="4352546"/>
          </a:xfrm>
          <a:prstGeom prst="rect">
            <a:avLst/>
          </a:prstGeom>
          <a:noFill/>
          <a:ln>
            <a:noFill/>
          </a:ln>
        </p:spPr>
        <p:txBody>
          <a:bodyPr anchorCtr="0" anchor="t" bIns="91400" lIns="91400" spcFirstLastPara="1" rIns="91400" wrap="square" tIns="91400">
            <a:noAutofit/>
          </a:bodyPr>
          <a:lstStyle/>
          <a:p>
            <a:pPr indent="-342900" lvl="0" marL="342900" marR="0" rtl="0" algn="l">
              <a:lnSpc>
                <a:spcPct val="90000"/>
              </a:lnSpc>
              <a:spcBef>
                <a:spcPts val="0"/>
              </a:spcBef>
              <a:spcAft>
                <a:spcPts val="0"/>
              </a:spcAft>
              <a:buClr>
                <a:srgbClr val="000000"/>
              </a:buClr>
              <a:buSzPts val="3200"/>
              <a:buFont typeface="Arial"/>
              <a:buNone/>
            </a:pPr>
            <a:r>
              <a:rPr b="0" i="0" lang="en-GB" sz="3200" u="none" cap="none" strike="noStrike">
                <a:solidFill>
                  <a:srgbClr val="000000"/>
                </a:solidFill>
                <a:latin typeface="Arial"/>
                <a:ea typeface="Arial"/>
                <a:cs typeface="Arial"/>
                <a:sym typeface="Arial"/>
              </a:rPr>
              <a:t>Sports Leaders must take responsibility for ‘fair play’ in the sessions they lead.</a:t>
            </a:r>
            <a:endParaRPr/>
          </a:p>
          <a:p>
            <a:pPr indent="-342900" lvl="0" marL="342900" marR="0" rtl="0" algn="l">
              <a:lnSpc>
                <a:spcPct val="90000"/>
              </a:lnSpc>
              <a:spcBef>
                <a:spcPts val="600"/>
              </a:spcBef>
              <a:spcAft>
                <a:spcPts val="0"/>
              </a:spcAft>
              <a:buClr>
                <a:srgbClr val="000000"/>
              </a:buClr>
              <a:buSzPts val="2800"/>
              <a:buFont typeface="Arial"/>
              <a:buNone/>
            </a:pPr>
            <a:r>
              <a:t/>
            </a:r>
            <a:endParaRPr b="0" i="0" sz="2800" u="none" cap="none" strike="noStrike">
              <a:solidFill>
                <a:srgbClr val="C00000"/>
              </a:solidFill>
              <a:latin typeface="Arial"/>
              <a:ea typeface="Arial"/>
              <a:cs typeface="Arial"/>
              <a:sym typeface="Arial"/>
            </a:endParaRPr>
          </a:p>
          <a:p>
            <a:pPr indent="-342900" lvl="0" marL="342900" marR="0" rtl="0" algn="l">
              <a:lnSpc>
                <a:spcPct val="90000"/>
              </a:lnSpc>
              <a:spcBef>
                <a:spcPts val="600"/>
              </a:spcBef>
              <a:spcAft>
                <a:spcPts val="0"/>
              </a:spcAft>
              <a:buClr>
                <a:srgbClr val="000000"/>
              </a:buClr>
              <a:buSzPts val="3200"/>
              <a:buFont typeface="Arial"/>
              <a:buNone/>
            </a:pPr>
            <a:r>
              <a:rPr b="0" i="0" lang="en-GB" sz="3200" u="none" cap="none" strike="noStrike">
                <a:solidFill>
                  <a:srgbClr val="000000"/>
                </a:solidFill>
                <a:latin typeface="Arial"/>
                <a:ea typeface="Arial"/>
                <a:cs typeface="Arial"/>
                <a:sym typeface="Arial"/>
              </a:rPr>
              <a:t>Some ways to do this are:</a:t>
            </a:r>
            <a:endParaRPr/>
          </a:p>
          <a:p>
            <a:pPr indent="-342900" lvl="0" marL="342900" marR="0" rtl="0" algn="l">
              <a:lnSpc>
                <a:spcPct val="90000"/>
              </a:lnSpc>
              <a:spcBef>
                <a:spcPts val="600"/>
              </a:spcBef>
              <a:spcAft>
                <a:spcPts val="0"/>
              </a:spcAft>
              <a:buClr>
                <a:srgbClr val="000000"/>
              </a:buClr>
              <a:buSzPts val="3200"/>
              <a:buFont typeface="Arial"/>
              <a:buChar char="•"/>
            </a:pPr>
            <a:r>
              <a:rPr b="0" i="0" lang="en-GB" sz="3200" u="none" cap="none" strike="noStrike">
                <a:solidFill>
                  <a:srgbClr val="000000"/>
                </a:solidFill>
                <a:latin typeface="Arial"/>
                <a:ea typeface="Arial"/>
                <a:cs typeface="Arial"/>
                <a:sym typeface="Arial"/>
              </a:rPr>
              <a:t>Make sure everyone understands the rules</a:t>
            </a:r>
            <a:endParaRPr/>
          </a:p>
          <a:p>
            <a:pPr indent="-342900" lvl="0" marL="342900" marR="0" rtl="0" algn="l">
              <a:lnSpc>
                <a:spcPct val="90000"/>
              </a:lnSpc>
              <a:spcBef>
                <a:spcPts val="600"/>
              </a:spcBef>
              <a:spcAft>
                <a:spcPts val="0"/>
              </a:spcAft>
              <a:buClr>
                <a:srgbClr val="000000"/>
              </a:buClr>
              <a:buSzPts val="3200"/>
              <a:buFont typeface="Arial"/>
              <a:buChar char="•"/>
            </a:pPr>
            <a:r>
              <a:rPr b="0" i="0" lang="en-GB" sz="3200" u="none" cap="none" strike="noStrike">
                <a:solidFill>
                  <a:srgbClr val="000000"/>
                </a:solidFill>
                <a:latin typeface="Arial"/>
                <a:ea typeface="Arial"/>
                <a:cs typeface="Arial"/>
                <a:sym typeface="Arial"/>
              </a:rPr>
              <a:t>Ensure everyone follows the rules</a:t>
            </a:r>
            <a:endParaRPr/>
          </a:p>
          <a:p>
            <a:pPr indent="-342900" lvl="0" marL="342900" marR="0" rtl="0" algn="l">
              <a:lnSpc>
                <a:spcPct val="90000"/>
              </a:lnSpc>
              <a:spcBef>
                <a:spcPts val="600"/>
              </a:spcBef>
              <a:spcAft>
                <a:spcPts val="0"/>
              </a:spcAft>
              <a:buClr>
                <a:srgbClr val="000000"/>
              </a:buClr>
              <a:buSzPts val="3200"/>
              <a:buFont typeface="Arial"/>
              <a:buChar char="•"/>
            </a:pPr>
            <a:r>
              <a:rPr b="0" i="0" lang="en-GB" sz="3200" u="none" cap="none" strike="noStrike">
                <a:solidFill>
                  <a:srgbClr val="000000"/>
                </a:solidFill>
                <a:latin typeface="Arial"/>
                <a:ea typeface="Arial"/>
                <a:cs typeface="Arial"/>
                <a:sym typeface="Arial"/>
              </a:rPr>
              <a:t>Make sure no one is treated unfairly</a:t>
            </a:r>
            <a:endParaRPr/>
          </a:p>
          <a:p>
            <a:pPr indent="-342900" lvl="0" marL="342900" marR="0" rtl="0" algn="l">
              <a:lnSpc>
                <a:spcPct val="90000"/>
              </a:lnSpc>
              <a:spcBef>
                <a:spcPts val="600"/>
              </a:spcBef>
              <a:spcAft>
                <a:spcPts val="0"/>
              </a:spcAft>
              <a:buClr>
                <a:srgbClr val="000000"/>
              </a:buClr>
              <a:buSzPts val="3200"/>
              <a:buFont typeface="Arial"/>
              <a:buChar char="•"/>
            </a:pPr>
            <a:r>
              <a:rPr b="0" i="0" lang="en-GB" sz="3200" u="none" cap="none" strike="noStrike">
                <a:solidFill>
                  <a:srgbClr val="000000"/>
                </a:solidFill>
                <a:latin typeface="Arial"/>
                <a:ea typeface="Arial"/>
                <a:cs typeface="Arial"/>
                <a:sym typeface="Arial"/>
              </a:rPr>
              <a:t>Make sure that everyone feels involved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idx="1" type="body"/>
          </p:nvPr>
        </p:nvSpPr>
        <p:spPr>
          <a:xfrm>
            <a:off x="838200" y="1316736"/>
            <a:ext cx="10515600" cy="4352546"/>
          </a:xfrm>
          <a:prstGeom prst="rect">
            <a:avLst/>
          </a:prstGeom>
          <a:noFill/>
          <a:ln>
            <a:noFill/>
          </a:ln>
        </p:spPr>
        <p:txBody>
          <a:bodyPr anchorCtr="0" anchor="t" bIns="91400" lIns="91400" spcFirstLastPara="1" rIns="91400" wrap="square" tIns="91400">
            <a:noAutofit/>
          </a:bodyPr>
          <a:lstStyle/>
          <a:p>
            <a:pPr indent="-457200" lvl="0" marL="457200" marR="0" rtl="0" algn="l">
              <a:lnSpc>
                <a:spcPct val="100000"/>
              </a:lnSpc>
              <a:spcBef>
                <a:spcPts val="0"/>
              </a:spcBef>
              <a:spcAft>
                <a:spcPts val="0"/>
              </a:spcAft>
              <a:buClr>
                <a:srgbClr val="000000"/>
              </a:buClr>
              <a:buSzPts val="3200"/>
              <a:buFont typeface="Arial"/>
              <a:buChar char="•"/>
            </a:pPr>
            <a:r>
              <a:rPr b="0" i="0" lang="en-GB" sz="3200" u="none" cap="none" strike="noStrike">
                <a:solidFill>
                  <a:srgbClr val="000000"/>
                </a:solidFill>
                <a:latin typeface="Arial"/>
                <a:ea typeface="Arial"/>
                <a:cs typeface="Arial"/>
                <a:sym typeface="Arial"/>
              </a:rPr>
              <a:t>All parties involved in Rugby have a collective responsibility to ensure fair play</a:t>
            </a:r>
            <a:endParaRPr/>
          </a:p>
          <a:p>
            <a:pPr indent="-342900" lvl="0" marL="342900" marR="0" rtl="0" algn="l">
              <a:lnSpc>
                <a:spcPct val="100000"/>
              </a:lnSpc>
              <a:spcBef>
                <a:spcPts val="600"/>
              </a:spcBef>
              <a:spcAft>
                <a:spcPts val="0"/>
              </a:spcAft>
              <a:buClr>
                <a:srgbClr val="000000"/>
              </a:buClr>
              <a:buSzPts val="2800"/>
              <a:buFont typeface="Arial"/>
              <a:buNone/>
            </a:pPr>
            <a:r>
              <a:t/>
            </a:r>
            <a:endParaRPr b="0" i="0" sz="28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3200"/>
              <a:buFont typeface="Arial"/>
              <a:buChar char="•"/>
            </a:pPr>
            <a:r>
              <a:rPr b="0" i="0" lang="en-GB" sz="3200" u="none" cap="none" strike="noStrike">
                <a:solidFill>
                  <a:srgbClr val="000000"/>
                </a:solidFill>
                <a:latin typeface="Arial"/>
                <a:ea typeface="Arial"/>
                <a:cs typeface="Arial"/>
                <a:sym typeface="Arial"/>
              </a:rPr>
              <a:t> Discipline is paramount to maintain safety</a:t>
            </a:r>
            <a:endParaRPr/>
          </a:p>
          <a:p>
            <a:pPr indent="-342900" lvl="0" marL="342900" marR="0" rtl="0" algn="l">
              <a:lnSpc>
                <a:spcPct val="100000"/>
              </a:lnSpc>
              <a:spcBef>
                <a:spcPts val="600"/>
              </a:spcBef>
              <a:spcAft>
                <a:spcPts val="0"/>
              </a:spcAft>
              <a:buClr>
                <a:srgbClr val="000000"/>
              </a:buClr>
              <a:buSzPts val="2800"/>
              <a:buFont typeface="Arial"/>
              <a:buNone/>
            </a:pPr>
            <a:r>
              <a:t/>
            </a:r>
            <a:endParaRPr b="0" i="0" sz="28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3200"/>
              <a:buFont typeface="Arial"/>
              <a:buChar char="•"/>
            </a:pPr>
            <a:r>
              <a:rPr b="0" i="0" lang="en-GB" sz="3200" u="none" cap="none" strike="noStrike">
                <a:solidFill>
                  <a:srgbClr val="000000"/>
                </a:solidFill>
                <a:latin typeface="Arial"/>
                <a:ea typeface="Arial"/>
                <a:cs typeface="Arial"/>
                <a:sym typeface="Arial"/>
              </a:rPr>
              <a:t> Any form of foul play or abuse should not be tolerated</a:t>
            </a:r>
            <a:endParaRPr/>
          </a:p>
          <a:p>
            <a:pPr indent="1270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rgbClr val="C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9"/>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Role of the Official</a:t>
            </a:r>
            <a:endParaRPr b="0" i="0" sz="3959" u="none" cap="none" strike="noStrike">
              <a:solidFill>
                <a:srgbClr val="C00000"/>
              </a:solidFill>
              <a:latin typeface="Arial"/>
              <a:ea typeface="Arial"/>
              <a:cs typeface="Arial"/>
              <a:sym typeface="Arial"/>
            </a:endParaRPr>
          </a:p>
        </p:txBody>
      </p:sp>
      <p:sp>
        <p:nvSpPr>
          <p:cNvPr id="203" name="Google Shape;203;p29"/>
          <p:cNvSpPr txBox="1"/>
          <p:nvPr>
            <p:ph idx="1" type="body"/>
          </p:nvPr>
        </p:nvSpPr>
        <p:spPr>
          <a:xfrm>
            <a:off x="838200" y="1316736"/>
            <a:ext cx="10515600" cy="4352546"/>
          </a:xfrm>
          <a:prstGeom prst="rect">
            <a:avLst/>
          </a:prstGeom>
          <a:noFill/>
          <a:ln>
            <a:noFill/>
          </a:ln>
        </p:spPr>
        <p:txBody>
          <a:bodyPr anchorCtr="0" anchor="t" bIns="91400" lIns="91400" spcFirstLastPara="1" rIns="91400" wrap="square" tIns="91400">
            <a:noAutofit/>
          </a:bodyPr>
          <a:lstStyle/>
          <a:p>
            <a:pPr indent="0" lvl="0" marL="0" marR="0" rtl="0" algn="l">
              <a:lnSpc>
                <a:spcPct val="90000"/>
              </a:lnSpc>
              <a:spcBef>
                <a:spcPts val="0"/>
              </a:spcBef>
              <a:spcAft>
                <a:spcPts val="0"/>
              </a:spcAft>
              <a:buClr>
                <a:srgbClr val="000000"/>
              </a:buClr>
              <a:buSzPts val="3200"/>
              <a:buFont typeface="Arial"/>
              <a:buNone/>
            </a:pPr>
            <a:r>
              <a:rPr b="0" i="0" lang="en-GB" sz="3200" u="none" cap="none" strike="noStrike">
                <a:solidFill>
                  <a:schemeClr val="dk1"/>
                </a:solidFill>
                <a:latin typeface="Arial"/>
                <a:ea typeface="Arial"/>
                <a:cs typeface="Arial"/>
                <a:sym typeface="Arial"/>
              </a:rPr>
              <a:t>What is the role of the official?</a:t>
            </a:r>
            <a:endParaRPr/>
          </a:p>
          <a:p>
            <a:pPr indent="-342900" lvl="0" marL="342900" marR="0" rtl="0" algn="l">
              <a:lnSpc>
                <a:spcPct val="90000"/>
              </a:lnSpc>
              <a:spcBef>
                <a:spcPts val="60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90000"/>
              </a:lnSpc>
              <a:spcBef>
                <a:spcPts val="600"/>
              </a:spcBef>
              <a:spcAft>
                <a:spcPts val="0"/>
              </a:spcAft>
              <a:buClr>
                <a:srgbClr val="000000"/>
              </a:buClr>
              <a:buSzPts val="3200"/>
              <a:buFont typeface="Arial"/>
              <a:buNone/>
            </a:pPr>
            <a:r>
              <a:rPr b="0" i="0" lang="en-GB" sz="3200" u="none" cap="none" strike="noStrike">
                <a:solidFill>
                  <a:schemeClr val="dk1"/>
                </a:solidFill>
                <a:latin typeface="Arial"/>
                <a:ea typeface="Arial"/>
                <a:cs typeface="Arial"/>
                <a:sym typeface="Arial"/>
              </a:rPr>
              <a:t>   Officials undertake an important role in the staging of competitions. They provide leadership and guidance to participants in a facilitative manner, ensuring that the competition is conducted in a safe and fair manner.(UNICEF)</a:t>
            </a:r>
            <a:endParaRPr/>
          </a:p>
          <a:p>
            <a:pPr indent="1270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Officials</a:t>
            </a:r>
            <a:endParaRPr b="0" i="0" sz="3959" u="none" cap="none" strike="noStrike">
              <a:solidFill>
                <a:srgbClr val="C00000"/>
              </a:solidFill>
              <a:latin typeface="Arial"/>
              <a:ea typeface="Arial"/>
              <a:cs typeface="Arial"/>
              <a:sym typeface="Arial"/>
            </a:endParaRPr>
          </a:p>
        </p:txBody>
      </p:sp>
      <p:sp>
        <p:nvSpPr>
          <p:cNvPr id="209" name="Google Shape;209;p30"/>
          <p:cNvSpPr txBox="1"/>
          <p:nvPr>
            <p:ph idx="1" type="body"/>
          </p:nvPr>
        </p:nvSpPr>
        <p:spPr>
          <a:xfrm>
            <a:off x="838200" y="1316736"/>
            <a:ext cx="10515600" cy="4352546"/>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Arial"/>
                <a:ea typeface="Arial"/>
                <a:cs typeface="Arial"/>
                <a:sym typeface="Arial"/>
              </a:rPr>
              <a:t>What are the qualities needed to be an official?</a:t>
            </a:r>
            <a:endParaRPr/>
          </a:p>
          <a:p>
            <a:pPr indent="-342900" lvl="0" marL="342900" marR="0" rtl="0" algn="l">
              <a:lnSpc>
                <a:spcPct val="100000"/>
              </a:lnSpc>
              <a:spcBef>
                <a:spcPts val="500"/>
              </a:spcBef>
              <a:spcAft>
                <a:spcPts val="0"/>
              </a:spcAft>
              <a:buClr>
                <a:srgbClr val="000000"/>
              </a:buClr>
              <a:buSzPts val="2800"/>
              <a:buFont typeface="Arial"/>
              <a:buNone/>
            </a:pPr>
            <a:r>
              <a:t/>
            </a:r>
            <a:endParaRPr b="0" i="0" sz="2800" u="none" cap="none" strike="noStrike">
              <a:solidFill>
                <a:srgbClr val="C00000"/>
              </a:solidFill>
              <a:latin typeface="Arial"/>
              <a:ea typeface="Arial"/>
              <a:cs typeface="Arial"/>
              <a:sym typeface="Arial"/>
            </a:endParaRPr>
          </a:p>
          <a:p>
            <a:pPr indent="-342900" lvl="0" marL="342900" marR="0" rtl="0" algn="l">
              <a:lnSpc>
                <a:spcPct val="100000"/>
              </a:lnSpc>
              <a:spcBef>
                <a:spcPts val="500"/>
              </a:spcBef>
              <a:spcAft>
                <a:spcPts val="0"/>
              </a:spcAft>
              <a:buClr>
                <a:srgbClr val="000000"/>
              </a:buClr>
              <a:buSzPts val="2800"/>
              <a:buFont typeface="Arial"/>
              <a:buChar char="•"/>
            </a:pPr>
            <a:r>
              <a:rPr b="1" i="0" lang="en-GB" sz="2800" u="none" cap="none" strike="noStrike">
                <a:solidFill>
                  <a:srgbClr val="000000"/>
                </a:solidFill>
                <a:latin typeface="Arial"/>
                <a:ea typeface="Arial"/>
                <a:cs typeface="Arial"/>
                <a:sym typeface="Arial"/>
              </a:rPr>
              <a:t>Trustworthy - honest and impartial</a:t>
            </a:r>
            <a:endParaRPr/>
          </a:p>
          <a:p>
            <a:pPr indent="-342900" lvl="0" marL="342900" marR="0" rtl="0" algn="l">
              <a:lnSpc>
                <a:spcPct val="100000"/>
              </a:lnSpc>
              <a:spcBef>
                <a:spcPts val="500"/>
              </a:spcBef>
              <a:spcAft>
                <a:spcPts val="0"/>
              </a:spcAft>
              <a:buClr>
                <a:srgbClr val="000000"/>
              </a:buClr>
              <a:buSzPts val="2800"/>
              <a:buFont typeface="Arial"/>
              <a:buChar char="•"/>
            </a:pPr>
            <a:r>
              <a:rPr b="1" i="0" lang="en-GB" sz="2800" u="none" cap="none" strike="noStrike">
                <a:solidFill>
                  <a:srgbClr val="000000"/>
                </a:solidFill>
                <a:latin typeface="Arial"/>
                <a:ea typeface="Arial"/>
                <a:cs typeface="Arial"/>
                <a:sym typeface="Arial"/>
              </a:rPr>
              <a:t>Responsible - have integrity and take the role seriously</a:t>
            </a:r>
            <a:endParaRPr/>
          </a:p>
          <a:p>
            <a:pPr indent="-342900" lvl="0" marL="342900" marR="0" rtl="0" algn="l">
              <a:lnSpc>
                <a:spcPct val="100000"/>
              </a:lnSpc>
              <a:spcBef>
                <a:spcPts val="500"/>
              </a:spcBef>
              <a:spcAft>
                <a:spcPts val="0"/>
              </a:spcAft>
              <a:buClr>
                <a:srgbClr val="000000"/>
              </a:buClr>
              <a:buSzPts val="2800"/>
              <a:buFont typeface="Arial"/>
              <a:buChar char="•"/>
            </a:pPr>
            <a:r>
              <a:rPr b="1" i="0" lang="en-GB" sz="2800" u="none" cap="none" strike="noStrike">
                <a:solidFill>
                  <a:srgbClr val="000000"/>
                </a:solidFill>
                <a:latin typeface="Arial"/>
                <a:ea typeface="Arial"/>
                <a:cs typeface="Arial"/>
                <a:sym typeface="Arial"/>
              </a:rPr>
              <a:t>Competent - have and are further developing the skills and knowledge for the task</a:t>
            </a:r>
            <a:endParaRPr/>
          </a:p>
          <a:p>
            <a:pPr indent="1270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rgbClr val="C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Tag Rugby Rules Test</a:t>
            </a:r>
            <a:endParaRPr b="0" i="0" sz="3959" u="none" cap="none" strike="noStrike">
              <a:solidFill>
                <a:srgbClr val="C00000"/>
              </a:solidFill>
              <a:latin typeface="Arial"/>
              <a:ea typeface="Arial"/>
              <a:cs typeface="Arial"/>
              <a:sym typeface="Arial"/>
            </a:endParaRPr>
          </a:p>
        </p:txBody>
      </p:sp>
      <p:graphicFrame>
        <p:nvGraphicFramePr>
          <p:cNvPr id="215" name="Google Shape;215;p31"/>
          <p:cNvGraphicFramePr/>
          <p:nvPr/>
        </p:nvGraphicFramePr>
        <p:xfrm>
          <a:off x="1987552" y="1935741"/>
          <a:ext cx="3000000" cy="3000000"/>
        </p:xfrm>
        <a:graphic>
          <a:graphicData uri="http://schemas.openxmlformats.org/drawingml/2006/table">
            <a:tbl>
              <a:tblPr>
                <a:noFill/>
                <a:tableStyleId>{2BACE3CA-511A-412B-AA77-241FBC0D812E}</a:tableStyleId>
              </a:tblPr>
              <a:tblGrid>
                <a:gridCol w="1027100"/>
                <a:gridCol w="1027100"/>
                <a:gridCol w="1027100"/>
                <a:gridCol w="1027100"/>
                <a:gridCol w="1027100"/>
                <a:gridCol w="1027100"/>
                <a:gridCol w="1027100"/>
                <a:gridCol w="1027100"/>
              </a:tblGrid>
              <a:tr h="515400">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Q7</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Q13</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6975">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Q2</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Q8</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Q14</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6975">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Q3</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Q9</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Q15</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5400">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Q4</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Q10</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Q16</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6975">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Q5</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Q11</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Q17</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5400">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Q6</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Q12</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Q18</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Tag Rugby Rules Test</a:t>
            </a:r>
            <a:endParaRPr b="0" i="0" sz="3959" u="none" cap="none" strike="noStrike">
              <a:solidFill>
                <a:srgbClr val="C00000"/>
              </a:solidFill>
              <a:latin typeface="Arial"/>
              <a:ea typeface="Arial"/>
              <a:cs typeface="Arial"/>
              <a:sym typeface="Arial"/>
            </a:endParaRPr>
          </a:p>
        </p:txBody>
      </p:sp>
      <p:graphicFrame>
        <p:nvGraphicFramePr>
          <p:cNvPr id="221" name="Google Shape;221;p32"/>
          <p:cNvGraphicFramePr/>
          <p:nvPr/>
        </p:nvGraphicFramePr>
        <p:xfrm>
          <a:off x="1987552" y="1935743"/>
          <a:ext cx="3000000" cy="3000000"/>
        </p:xfrm>
        <a:graphic>
          <a:graphicData uri="http://schemas.openxmlformats.org/drawingml/2006/table">
            <a:tbl>
              <a:tblPr>
                <a:noFill/>
                <a:tableStyleId>{2BACE3CA-511A-412B-AA77-241FBC0D812E}</a:tableStyleId>
              </a:tblPr>
              <a:tblGrid>
                <a:gridCol w="1027100"/>
                <a:gridCol w="1027100"/>
                <a:gridCol w="1027100"/>
                <a:gridCol w="1027100"/>
                <a:gridCol w="1027100"/>
                <a:gridCol w="1027100"/>
                <a:gridCol w="1027100"/>
                <a:gridCol w="1027100"/>
              </a:tblGrid>
              <a:tr h="515400">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A</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Q7</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B</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Q13</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A</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6975">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Q2</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C</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Q8</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B</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Q14</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C</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6975">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Q3</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C</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Q9</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E</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Q15</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A</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5400">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Q4</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B</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Q10</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B</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Q16</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B</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6975">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Q5</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B</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Q11</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C</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Q17</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C</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5400">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Q6</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A</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Q12</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D</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Helvetica Neue"/>
                        <a:buNone/>
                      </a:pPr>
                      <a:r>
                        <a:t/>
                      </a:r>
                      <a:endParaRPr sz="12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b="1" lang="en-GB" sz="2800" u="none" cap="none" strike="noStrike"/>
                        <a:t>Q18</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Helvetica Neue"/>
                        <a:buNone/>
                      </a:pPr>
                      <a:r>
                        <a:rPr lang="en-GB" sz="2800" u="none" cap="none" strike="noStrike"/>
                        <a:t>C</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txBox="1"/>
          <p:nvPr>
            <p:ph type="title"/>
          </p:nvPr>
        </p:nvSpPr>
        <p:spPr>
          <a:xfrm>
            <a:off x="342440" y="2755786"/>
            <a:ext cx="5364297" cy="659444"/>
          </a:xfrm>
          <a:prstGeom prst="rect">
            <a:avLst/>
          </a:prstGeom>
          <a:noFill/>
          <a:ln>
            <a:noFill/>
          </a:ln>
        </p:spPr>
        <p:txBody>
          <a:bodyPr anchorCtr="0" anchor="t" bIns="91400" lIns="91400" spcFirstLastPara="1" rIns="91400" wrap="square" tIns="91400">
            <a:noAutofit/>
          </a:bodyPr>
          <a:lstStyle/>
          <a:p>
            <a:pPr indent="0" lvl="0" marL="0" marR="0" rtl="0" algn="l">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EVENT PLANNING</a:t>
            </a:r>
            <a:endParaRPr b="0" i="0" sz="3959" u="none" cap="none" strike="noStrike">
              <a:solidFill>
                <a:srgbClr val="C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Festival vs. Tournament</a:t>
            </a:r>
            <a:endParaRPr b="0" i="0" sz="3959" u="none" cap="none" strike="noStrike">
              <a:solidFill>
                <a:srgbClr val="C00000"/>
              </a:solidFill>
              <a:latin typeface="Arial"/>
              <a:ea typeface="Arial"/>
              <a:cs typeface="Arial"/>
              <a:sym typeface="Arial"/>
            </a:endParaRPr>
          </a:p>
        </p:txBody>
      </p:sp>
      <p:sp>
        <p:nvSpPr>
          <p:cNvPr id="232" name="Google Shape;232;p34"/>
          <p:cNvSpPr txBox="1"/>
          <p:nvPr>
            <p:ph idx="1" type="body"/>
          </p:nvPr>
        </p:nvSpPr>
        <p:spPr>
          <a:xfrm>
            <a:off x="838200" y="1316736"/>
            <a:ext cx="10515600" cy="4352546"/>
          </a:xfrm>
          <a:prstGeom prst="rect">
            <a:avLst/>
          </a:prstGeom>
          <a:noFill/>
          <a:ln>
            <a:noFill/>
          </a:ln>
        </p:spPr>
        <p:txBody>
          <a:bodyPr anchorCtr="0" anchor="t" bIns="91400" lIns="91400" spcFirstLastPara="1" rIns="91400" wrap="square" tIns="91400">
            <a:noAutofit/>
          </a:bodyPr>
          <a:lstStyle/>
          <a:p>
            <a:pPr indent="0" lvl="0" marL="0" marR="0" rtl="0" algn="l">
              <a:lnSpc>
                <a:spcPct val="90000"/>
              </a:lnSpc>
              <a:spcBef>
                <a:spcPts val="0"/>
              </a:spcBef>
              <a:spcAft>
                <a:spcPts val="0"/>
              </a:spcAft>
              <a:buClr>
                <a:srgbClr val="C00000"/>
              </a:buClr>
              <a:buSzPts val="2800"/>
              <a:buFont typeface="Arial"/>
              <a:buNone/>
            </a:pPr>
            <a:r>
              <a:rPr b="0" i="0" lang="en-GB" sz="2800" u="none" cap="none" strike="noStrike">
                <a:solidFill>
                  <a:schemeClr val="dk1"/>
                </a:solidFill>
                <a:latin typeface="Arial"/>
                <a:ea typeface="Arial"/>
                <a:cs typeface="Arial"/>
                <a:sym typeface="Arial"/>
              </a:rPr>
              <a:t>Discuss the following in groups of 4/5:</a:t>
            </a:r>
            <a:endParaRPr/>
          </a:p>
          <a:p>
            <a:pPr indent="-2286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85750" lvl="1" marL="742950" marR="0" rtl="0" algn="l">
              <a:lnSpc>
                <a:spcPct val="90000"/>
              </a:lnSpc>
              <a:spcBef>
                <a:spcPts val="5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What is a Festival?</a:t>
            </a:r>
            <a:endParaRPr/>
          </a:p>
          <a:p>
            <a:pPr indent="171450" lvl="1" marL="285750" marR="0" rtl="0" algn="l">
              <a:lnSpc>
                <a:spcPct val="90000"/>
              </a:lnSpc>
              <a:spcBef>
                <a:spcPts val="5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85750" lvl="1" marL="742950" marR="0" rtl="0" algn="l">
              <a:lnSpc>
                <a:spcPct val="90000"/>
              </a:lnSpc>
              <a:spcBef>
                <a:spcPts val="5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How does a Festival differ from a tournament?</a:t>
            </a:r>
            <a:endParaRPr/>
          </a:p>
          <a:p>
            <a:pPr indent="171450" lvl="1" marL="285750" marR="0" rtl="0" algn="l">
              <a:lnSpc>
                <a:spcPct val="90000"/>
              </a:lnSpc>
              <a:spcBef>
                <a:spcPts val="5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85750" lvl="1" marL="742950" marR="0" rtl="0" algn="l">
              <a:lnSpc>
                <a:spcPct val="90000"/>
              </a:lnSpc>
              <a:spcBef>
                <a:spcPts val="5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Flipchart your answers and feedback to the rest of the group</a:t>
            </a:r>
            <a:endParaRPr/>
          </a:p>
          <a:p>
            <a:pPr indent="1270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Festival vs. Tournament</a:t>
            </a:r>
            <a:endParaRPr b="0" i="0" sz="3959" u="none" cap="none" strike="noStrike">
              <a:solidFill>
                <a:srgbClr val="C00000"/>
              </a:solidFill>
              <a:latin typeface="Arial"/>
              <a:ea typeface="Arial"/>
              <a:cs typeface="Arial"/>
              <a:sym typeface="Arial"/>
            </a:endParaRPr>
          </a:p>
        </p:txBody>
      </p:sp>
      <p:sp>
        <p:nvSpPr>
          <p:cNvPr id="238" name="Google Shape;238;p35"/>
          <p:cNvSpPr txBox="1"/>
          <p:nvPr>
            <p:ph idx="1" type="body"/>
          </p:nvPr>
        </p:nvSpPr>
        <p:spPr>
          <a:xfrm>
            <a:off x="838200" y="1316736"/>
            <a:ext cx="10515600" cy="4352546"/>
          </a:xfrm>
          <a:prstGeom prst="rect">
            <a:avLst/>
          </a:prstGeom>
          <a:noFill/>
          <a:ln>
            <a:noFill/>
          </a:ln>
        </p:spPr>
        <p:txBody>
          <a:bodyPr anchorCtr="0" anchor="t" bIns="91400" lIns="91400" spcFirstLastPara="1" rIns="91400" wrap="square" tIns="91400">
            <a:noAutofit/>
          </a:bodyPr>
          <a:lstStyle/>
          <a:p>
            <a:pPr indent="-228600" lvl="0" marL="228600" marR="0" rtl="0" algn="l">
              <a:lnSpc>
                <a:spcPct val="90000"/>
              </a:lnSpc>
              <a:spcBef>
                <a:spcPts val="0"/>
              </a:spcBef>
              <a:spcAft>
                <a:spcPts val="0"/>
              </a:spcAft>
              <a:buClr>
                <a:srgbClr val="C00000"/>
              </a:buClr>
              <a:buSzPts val="2400"/>
              <a:buFont typeface="Arial"/>
              <a:buChar char="•"/>
            </a:pPr>
            <a:r>
              <a:rPr b="1" i="1" lang="en-GB" sz="2400" u="none" cap="none" strike="noStrike">
                <a:solidFill>
                  <a:schemeClr val="dk1"/>
                </a:solidFill>
                <a:latin typeface="Arial"/>
                <a:ea typeface="Arial"/>
                <a:cs typeface="Arial"/>
                <a:sym typeface="Arial"/>
              </a:rPr>
              <a:t>Festival – Teams are placed into participation pools and given the maximum opportunity in the allotted time frame to compete against other teams. No scores or outcomes are recorded from the games.</a:t>
            </a:r>
            <a:endParaRPr/>
          </a:p>
          <a:p>
            <a:pPr indent="-228600" lvl="0" marL="228600" marR="0" rtl="0" algn="l">
              <a:lnSpc>
                <a:spcPct val="90000"/>
              </a:lnSpc>
              <a:spcBef>
                <a:spcPts val="4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90000"/>
              </a:lnSpc>
              <a:spcBef>
                <a:spcPts val="400"/>
              </a:spcBef>
              <a:spcAft>
                <a:spcPts val="0"/>
              </a:spcAft>
              <a:buClr>
                <a:srgbClr val="C00000"/>
              </a:buClr>
              <a:buSzPts val="2400"/>
              <a:buFont typeface="Arial"/>
              <a:buChar char="•"/>
            </a:pPr>
            <a:r>
              <a:rPr b="1" i="1" lang="en-GB" sz="2400" u="none" cap="none" strike="noStrike">
                <a:solidFill>
                  <a:schemeClr val="dk1"/>
                </a:solidFill>
                <a:latin typeface="Arial"/>
                <a:ea typeface="Arial"/>
                <a:cs typeface="Arial"/>
                <a:sym typeface="Arial"/>
              </a:rPr>
              <a:t>Tournament – Teams are placed into participation pools or leagues to compete against other teams. Scores from each game are recorded and points are awarded for the outcome of the game. Points are added up and an overall standing is established within the pool from 1st place to last place. </a:t>
            </a:r>
            <a:endParaRPr/>
          </a:p>
          <a:p>
            <a:pPr indent="1270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9"/>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Housekeeping</a:t>
            </a:r>
            <a:endParaRPr/>
          </a:p>
        </p:txBody>
      </p:sp>
      <p:pic>
        <p:nvPicPr>
          <p:cNvPr id="46" name="Google Shape;46;p9"/>
          <p:cNvPicPr preferRelativeResize="0"/>
          <p:nvPr/>
        </p:nvPicPr>
        <p:blipFill rotWithShape="1">
          <a:blip r:embed="rId3">
            <a:alphaModFix/>
          </a:blip>
          <a:srcRect b="0" l="0" r="0" t="0"/>
          <a:stretch/>
        </p:blipFill>
        <p:spPr>
          <a:xfrm>
            <a:off x="1889590" y="1676262"/>
            <a:ext cx="1210464" cy="1210464"/>
          </a:xfrm>
          <a:prstGeom prst="rect">
            <a:avLst/>
          </a:prstGeom>
          <a:noFill/>
          <a:ln>
            <a:noFill/>
          </a:ln>
        </p:spPr>
      </p:pic>
      <p:pic>
        <p:nvPicPr>
          <p:cNvPr id="47" name="Google Shape;47;p9"/>
          <p:cNvPicPr preferRelativeResize="0"/>
          <p:nvPr/>
        </p:nvPicPr>
        <p:blipFill rotWithShape="1">
          <a:blip r:embed="rId4">
            <a:alphaModFix/>
          </a:blip>
          <a:srcRect b="0" l="0" r="0" t="0"/>
          <a:stretch/>
        </p:blipFill>
        <p:spPr>
          <a:xfrm>
            <a:off x="4207929" y="1676262"/>
            <a:ext cx="1210465" cy="1210464"/>
          </a:xfrm>
          <a:prstGeom prst="rect">
            <a:avLst/>
          </a:prstGeom>
          <a:noFill/>
          <a:ln>
            <a:noFill/>
          </a:ln>
        </p:spPr>
      </p:pic>
      <p:pic>
        <p:nvPicPr>
          <p:cNvPr id="48" name="Google Shape;48;p9"/>
          <p:cNvPicPr preferRelativeResize="0"/>
          <p:nvPr/>
        </p:nvPicPr>
        <p:blipFill rotWithShape="1">
          <a:blip r:embed="rId5">
            <a:alphaModFix/>
          </a:blip>
          <a:srcRect b="0" l="0" r="0" t="0"/>
          <a:stretch/>
        </p:blipFill>
        <p:spPr>
          <a:xfrm>
            <a:off x="8499484" y="1676262"/>
            <a:ext cx="1227276" cy="1210464"/>
          </a:xfrm>
          <a:prstGeom prst="rect">
            <a:avLst/>
          </a:prstGeom>
          <a:noFill/>
          <a:ln>
            <a:noFill/>
          </a:ln>
        </p:spPr>
      </p:pic>
      <p:pic>
        <p:nvPicPr>
          <p:cNvPr id="49" name="Google Shape;49;p9"/>
          <p:cNvPicPr preferRelativeResize="0"/>
          <p:nvPr/>
        </p:nvPicPr>
        <p:blipFill rotWithShape="1">
          <a:blip r:embed="rId6">
            <a:alphaModFix/>
          </a:blip>
          <a:srcRect b="0" l="0" r="0" t="0"/>
          <a:stretch/>
        </p:blipFill>
        <p:spPr>
          <a:xfrm>
            <a:off x="4422056" y="3612315"/>
            <a:ext cx="798875" cy="1597748"/>
          </a:xfrm>
          <a:prstGeom prst="rect">
            <a:avLst/>
          </a:prstGeom>
          <a:noFill/>
          <a:ln>
            <a:noFill/>
          </a:ln>
        </p:spPr>
      </p:pic>
      <p:pic>
        <p:nvPicPr>
          <p:cNvPr id="50" name="Google Shape;50;p9"/>
          <p:cNvPicPr preferRelativeResize="0"/>
          <p:nvPr/>
        </p:nvPicPr>
        <p:blipFill rotWithShape="1">
          <a:blip r:embed="rId7">
            <a:alphaModFix/>
          </a:blip>
          <a:srcRect b="0" l="0" r="0" t="0"/>
          <a:stretch/>
        </p:blipFill>
        <p:spPr>
          <a:xfrm>
            <a:off x="6209069" y="1604996"/>
            <a:ext cx="1340722" cy="1340721"/>
          </a:xfrm>
          <a:prstGeom prst="rect">
            <a:avLst/>
          </a:prstGeom>
          <a:noFill/>
          <a:ln>
            <a:noFill/>
          </a:ln>
        </p:spPr>
      </p:pic>
      <p:pic>
        <p:nvPicPr>
          <p:cNvPr id="51" name="Google Shape;51;p9"/>
          <p:cNvPicPr preferRelativeResize="0"/>
          <p:nvPr/>
        </p:nvPicPr>
        <p:blipFill rotWithShape="1">
          <a:blip r:embed="rId8">
            <a:alphaModFix/>
          </a:blip>
          <a:srcRect b="0" l="0" r="0" t="0"/>
          <a:stretch/>
        </p:blipFill>
        <p:spPr>
          <a:xfrm>
            <a:off x="5515204" y="2945717"/>
            <a:ext cx="2728453" cy="27284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Event Planning</a:t>
            </a:r>
            <a:endParaRPr b="0" i="0" sz="3959" u="none" cap="none" strike="noStrike">
              <a:solidFill>
                <a:srgbClr val="C00000"/>
              </a:solidFill>
              <a:latin typeface="Arial"/>
              <a:ea typeface="Arial"/>
              <a:cs typeface="Arial"/>
              <a:sym typeface="Arial"/>
            </a:endParaRPr>
          </a:p>
        </p:txBody>
      </p:sp>
      <p:sp>
        <p:nvSpPr>
          <p:cNvPr id="244" name="Google Shape;244;p36"/>
          <p:cNvSpPr txBox="1"/>
          <p:nvPr>
            <p:ph idx="1" type="body"/>
          </p:nvPr>
        </p:nvSpPr>
        <p:spPr>
          <a:xfrm>
            <a:off x="838200" y="1316736"/>
            <a:ext cx="10515600" cy="4352546"/>
          </a:xfrm>
          <a:prstGeom prst="rect">
            <a:avLst/>
          </a:prstGeom>
          <a:noFill/>
          <a:ln>
            <a:noFill/>
          </a:ln>
        </p:spPr>
        <p:txBody>
          <a:bodyPr anchorCtr="0" anchor="t" bIns="91400" lIns="91400" spcFirstLastPara="1" rIns="91400" wrap="square" tIns="91400">
            <a:noAutofit/>
          </a:bodyPr>
          <a:lstStyle/>
          <a:p>
            <a:pPr indent="-228600" lvl="0" marL="228600" marR="0" rtl="0" algn="l">
              <a:lnSpc>
                <a:spcPct val="90000"/>
              </a:lnSpc>
              <a:spcBef>
                <a:spcPts val="0"/>
              </a:spcBef>
              <a:spcAft>
                <a:spcPts val="0"/>
              </a:spcAft>
              <a:buClr>
                <a:srgbClr val="C00000"/>
              </a:buClr>
              <a:buSzPts val="2400"/>
              <a:buFont typeface="Arial"/>
              <a:buChar char="•"/>
            </a:pPr>
            <a:r>
              <a:rPr b="0" i="0" lang="en-GB" sz="2400" u="none" cap="none" strike="noStrike">
                <a:solidFill>
                  <a:schemeClr val="dk1"/>
                </a:solidFill>
                <a:latin typeface="Arial"/>
                <a:ea typeface="Arial"/>
                <a:cs typeface="Arial"/>
                <a:sym typeface="Arial"/>
              </a:rPr>
              <a:t>In groups, decide what arrangements or considerations need to be made in order to operate a successful event. </a:t>
            </a:r>
            <a:endParaRPr/>
          </a:p>
          <a:p>
            <a:pPr indent="-228600" lvl="0" marL="228600" marR="0" rtl="0" algn="l">
              <a:lnSpc>
                <a:spcPct val="90000"/>
              </a:lnSpc>
              <a:spcBef>
                <a:spcPts val="400"/>
              </a:spcBef>
              <a:spcAft>
                <a:spcPts val="0"/>
              </a:spcAft>
              <a:buClr>
                <a:srgbClr val="C00000"/>
              </a:buClr>
              <a:buSzPts val="2400"/>
              <a:buFont typeface="Arial"/>
              <a:buNone/>
            </a:pPr>
            <a:r>
              <a:t/>
            </a:r>
            <a:endParaRPr b="0" i="0" sz="2400" u="none" cap="none" strike="noStrike">
              <a:solidFill>
                <a:schemeClr val="dk1"/>
              </a:solidFill>
              <a:latin typeface="Arial"/>
              <a:ea typeface="Arial"/>
              <a:cs typeface="Arial"/>
              <a:sym typeface="Arial"/>
            </a:endParaRPr>
          </a:p>
          <a:p>
            <a:pPr indent="-228600" lvl="0" marL="228600" marR="0" rtl="0" algn="l">
              <a:lnSpc>
                <a:spcPct val="90000"/>
              </a:lnSpc>
              <a:spcBef>
                <a:spcPts val="400"/>
              </a:spcBef>
              <a:spcAft>
                <a:spcPts val="0"/>
              </a:spcAft>
              <a:buClr>
                <a:srgbClr val="C00000"/>
              </a:buClr>
              <a:buSzPts val="2400"/>
              <a:buFont typeface="Arial"/>
              <a:buChar char="•"/>
            </a:pPr>
            <a:r>
              <a:rPr b="0" i="0" lang="en-GB" sz="2400" u="none" cap="none" strike="noStrike">
                <a:solidFill>
                  <a:schemeClr val="dk1"/>
                </a:solidFill>
                <a:latin typeface="Arial"/>
                <a:ea typeface="Arial"/>
                <a:cs typeface="Arial"/>
                <a:sym typeface="Arial"/>
              </a:rPr>
              <a:t>When discussing, consider the following categories:</a:t>
            </a:r>
            <a:endParaRPr/>
          </a:p>
          <a:p>
            <a:pPr indent="-285750" lvl="1" marL="742950" marR="0" rtl="0" algn="l">
              <a:lnSpc>
                <a:spcPct val="90000"/>
              </a:lnSpc>
              <a:spcBef>
                <a:spcPts val="400"/>
              </a:spcBef>
              <a:spcAft>
                <a:spcPts val="0"/>
              </a:spcAft>
              <a:buClr>
                <a:srgbClr val="C00000"/>
              </a:buClr>
              <a:buSzPts val="2000"/>
              <a:buFont typeface="Arial"/>
              <a:buChar char="•"/>
            </a:pPr>
            <a:r>
              <a:rPr b="0" i="1" lang="en-GB" sz="2000" u="none" cap="none" strike="noStrike">
                <a:solidFill>
                  <a:schemeClr val="dk1"/>
                </a:solidFill>
                <a:latin typeface="Arial"/>
                <a:ea typeface="Arial"/>
                <a:cs typeface="Arial"/>
                <a:sym typeface="Arial"/>
              </a:rPr>
              <a:t>Before the event</a:t>
            </a:r>
            <a:endParaRPr/>
          </a:p>
          <a:p>
            <a:pPr indent="-285750" lvl="1" marL="742950" marR="0" rtl="0" algn="l">
              <a:lnSpc>
                <a:spcPct val="90000"/>
              </a:lnSpc>
              <a:spcBef>
                <a:spcPts val="400"/>
              </a:spcBef>
              <a:spcAft>
                <a:spcPts val="0"/>
              </a:spcAft>
              <a:buClr>
                <a:srgbClr val="C00000"/>
              </a:buClr>
              <a:buSzPts val="2000"/>
              <a:buFont typeface="Arial"/>
              <a:buChar char="•"/>
            </a:pPr>
            <a:r>
              <a:rPr b="0" i="1" lang="en-GB" sz="2000" u="none" cap="none" strike="noStrike">
                <a:solidFill>
                  <a:schemeClr val="dk1"/>
                </a:solidFill>
                <a:latin typeface="Arial"/>
                <a:ea typeface="Arial"/>
                <a:cs typeface="Arial"/>
                <a:sym typeface="Arial"/>
              </a:rPr>
              <a:t>During the event</a:t>
            </a:r>
            <a:endParaRPr/>
          </a:p>
          <a:p>
            <a:pPr indent="-285750" lvl="1" marL="742950" marR="0" rtl="0" algn="l">
              <a:lnSpc>
                <a:spcPct val="90000"/>
              </a:lnSpc>
              <a:spcBef>
                <a:spcPts val="400"/>
              </a:spcBef>
              <a:spcAft>
                <a:spcPts val="0"/>
              </a:spcAft>
              <a:buClr>
                <a:srgbClr val="C00000"/>
              </a:buClr>
              <a:buSzPts val="2000"/>
              <a:buFont typeface="Arial"/>
              <a:buChar char="•"/>
            </a:pPr>
            <a:r>
              <a:rPr b="0" i="1" lang="en-GB" sz="2000" u="none" cap="none" strike="noStrike">
                <a:solidFill>
                  <a:schemeClr val="dk1"/>
                </a:solidFill>
                <a:latin typeface="Arial"/>
                <a:ea typeface="Arial"/>
                <a:cs typeface="Arial"/>
                <a:sym typeface="Arial"/>
              </a:rPr>
              <a:t>After the event</a:t>
            </a:r>
            <a:endParaRPr/>
          </a:p>
          <a:p>
            <a:pPr indent="-285750" lvl="1" marL="742950" marR="0" rtl="0" algn="l">
              <a:lnSpc>
                <a:spcPct val="90000"/>
              </a:lnSpc>
              <a:spcBef>
                <a:spcPts val="400"/>
              </a:spcBef>
              <a:spcAft>
                <a:spcPts val="0"/>
              </a:spcAft>
              <a:buClr>
                <a:srgbClr val="C00000"/>
              </a:buClr>
              <a:buSzPts val="2000"/>
              <a:buFont typeface="Arial"/>
              <a:buChar char="•"/>
            </a:pPr>
            <a:r>
              <a:rPr b="0" i="1" lang="en-GB" sz="2000" u="none" cap="none" strike="noStrike">
                <a:solidFill>
                  <a:schemeClr val="dk1"/>
                </a:solidFill>
                <a:latin typeface="Arial"/>
                <a:ea typeface="Arial"/>
                <a:cs typeface="Arial"/>
                <a:sym typeface="Arial"/>
              </a:rPr>
              <a:t>Responsibilities</a:t>
            </a:r>
            <a:endParaRPr/>
          </a:p>
          <a:p>
            <a:pPr indent="171450" lvl="1" marL="285750" marR="0" rtl="0" algn="l">
              <a:lnSpc>
                <a:spcPct val="90000"/>
              </a:lnSpc>
              <a:spcBef>
                <a:spcPts val="400"/>
              </a:spcBef>
              <a:spcAft>
                <a:spcPts val="0"/>
              </a:spcAft>
              <a:buClr>
                <a:srgbClr val="C00000"/>
              </a:buClr>
              <a:buSzPts val="2000"/>
              <a:buFont typeface="Arial"/>
              <a:buNone/>
            </a:pPr>
            <a:r>
              <a:t/>
            </a:r>
            <a:endParaRPr b="0" i="0" sz="2000" u="none" cap="none" strike="noStrike">
              <a:solidFill>
                <a:schemeClr val="dk1"/>
              </a:solidFill>
              <a:latin typeface="Arial"/>
              <a:ea typeface="Arial"/>
              <a:cs typeface="Arial"/>
              <a:sym typeface="Arial"/>
            </a:endParaRPr>
          </a:p>
          <a:p>
            <a:pPr indent="-228600" lvl="0" marL="228600" marR="0" rtl="0" algn="l">
              <a:lnSpc>
                <a:spcPct val="90000"/>
              </a:lnSpc>
              <a:spcBef>
                <a:spcPts val="400"/>
              </a:spcBef>
              <a:spcAft>
                <a:spcPts val="0"/>
              </a:spcAft>
              <a:buClr>
                <a:srgbClr val="C00000"/>
              </a:buClr>
              <a:buSzPts val="2400"/>
              <a:buFont typeface="Arial"/>
              <a:buChar char="•"/>
            </a:pPr>
            <a:r>
              <a:rPr b="0" i="0" lang="en-GB" sz="2400" u="none" cap="none" strike="noStrike">
                <a:solidFill>
                  <a:schemeClr val="dk1"/>
                </a:solidFill>
                <a:latin typeface="Arial"/>
                <a:ea typeface="Arial"/>
                <a:cs typeface="Arial"/>
                <a:sym typeface="Arial"/>
              </a:rPr>
              <a:t>Use your workbook to record your discussion comments and feedback to the rest of the group.</a:t>
            </a:r>
            <a:endParaRPr/>
          </a:p>
          <a:p>
            <a:pPr indent="1270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7"/>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Event Planning Considerations</a:t>
            </a:r>
            <a:endParaRPr b="0" i="0" sz="3959" u="none" cap="none" strike="noStrike">
              <a:solidFill>
                <a:srgbClr val="C00000"/>
              </a:solidFill>
              <a:latin typeface="Arial"/>
              <a:ea typeface="Arial"/>
              <a:cs typeface="Arial"/>
              <a:sym typeface="Arial"/>
            </a:endParaRPr>
          </a:p>
        </p:txBody>
      </p:sp>
      <p:sp>
        <p:nvSpPr>
          <p:cNvPr id="250" name="Google Shape;250;p37"/>
          <p:cNvSpPr txBox="1"/>
          <p:nvPr>
            <p:ph idx="1" type="body"/>
          </p:nvPr>
        </p:nvSpPr>
        <p:spPr>
          <a:xfrm>
            <a:off x="838200" y="1316736"/>
            <a:ext cx="10515600" cy="4352546"/>
          </a:xfrm>
          <a:prstGeom prst="rect">
            <a:avLst/>
          </a:prstGeom>
          <a:noFill/>
          <a:ln>
            <a:noFill/>
          </a:ln>
        </p:spPr>
        <p:txBody>
          <a:bodyPr anchorCtr="0" anchor="t" bIns="91400" lIns="91400" spcFirstLastPara="1" rIns="91400" wrap="square" tIns="91400">
            <a:noAutofit/>
          </a:bodyPr>
          <a:lstStyle/>
          <a:p>
            <a:pPr indent="-228600" lvl="0" marL="228600" marR="0" rtl="0" algn="l">
              <a:lnSpc>
                <a:spcPct val="90000"/>
              </a:lnSpc>
              <a:spcBef>
                <a:spcPts val="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Some questions need to be asked before organising the event: </a:t>
            </a:r>
            <a:endParaRPr/>
          </a:p>
          <a:p>
            <a:pPr indent="-285750" lvl="1" marL="742950" marR="0" rtl="0" algn="l">
              <a:lnSpc>
                <a:spcPct val="90000"/>
              </a:lnSpc>
              <a:spcBef>
                <a:spcPts val="5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Is the venue suitable and safe?</a:t>
            </a:r>
            <a:endParaRPr/>
          </a:p>
          <a:p>
            <a:pPr indent="-285750" lvl="1" marL="742950" marR="0" rtl="0" algn="l">
              <a:lnSpc>
                <a:spcPct val="90000"/>
              </a:lnSpc>
              <a:spcBef>
                <a:spcPts val="5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How many teams are arriving? </a:t>
            </a:r>
            <a:endParaRPr/>
          </a:p>
          <a:p>
            <a:pPr indent="-285750" lvl="1" marL="742950" marR="0" rtl="0" algn="l">
              <a:lnSpc>
                <a:spcPct val="90000"/>
              </a:lnSpc>
              <a:spcBef>
                <a:spcPts val="5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How long will they be in attendance?</a:t>
            </a:r>
            <a:endParaRPr/>
          </a:p>
          <a:p>
            <a:pPr indent="-285750" lvl="1" marL="742950" marR="0" rtl="0" algn="l">
              <a:lnSpc>
                <a:spcPct val="90000"/>
              </a:lnSpc>
              <a:spcBef>
                <a:spcPts val="5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How many games will need to be played?</a:t>
            </a:r>
            <a:endParaRPr/>
          </a:p>
          <a:p>
            <a:pPr indent="-285750" lvl="1" marL="742950" marR="0" rtl="0" algn="l">
              <a:lnSpc>
                <a:spcPct val="90000"/>
              </a:lnSpc>
              <a:spcBef>
                <a:spcPts val="5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Is there enough space to play?</a:t>
            </a:r>
            <a:endParaRPr/>
          </a:p>
          <a:p>
            <a:pPr indent="-285750" lvl="1" marL="742950" marR="0" rtl="0" algn="l">
              <a:lnSpc>
                <a:spcPct val="90000"/>
              </a:lnSpc>
              <a:spcBef>
                <a:spcPts val="5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Who will be needed to help and what will they have to do?</a:t>
            </a:r>
            <a:endParaRPr/>
          </a:p>
          <a:p>
            <a:pPr indent="1270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Roles of the Volunteer</a:t>
            </a:r>
            <a:endParaRPr b="0" i="0" sz="3959" u="none" cap="none" strike="noStrike">
              <a:solidFill>
                <a:srgbClr val="C00000"/>
              </a:solidFill>
              <a:latin typeface="Arial"/>
              <a:ea typeface="Arial"/>
              <a:cs typeface="Arial"/>
              <a:sym typeface="Arial"/>
            </a:endParaRPr>
          </a:p>
        </p:txBody>
      </p:sp>
      <p:sp>
        <p:nvSpPr>
          <p:cNvPr id="256" name="Google Shape;256;p38"/>
          <p:cNvSpPr txBox="1"/>
          <p:nvPr>
            <p:ph idx="1" type="body"/>
          </p:nvPr>
        </p:nvSpPr>
        <p:spPr>
          <a:xfrm>
            <a:off x="2084146" y="2209610"/>
            <a:ext cx="4038600" cy="4525963"/>
          </a:xfrm>
          <a:prstGeom prst="rect">
            <a:avLst/>
          </a:prstGeom>
          <a:noFill/>
          <a:ln>
            <a:noFill/>
          </a:ln>
        </p:spPr>
        <p:txBody>
          <a:bodyPr anchorCtr="0" anchor="t" bIns="45700" lIns="45700" spcFirstLastPara="1" rIns="45700" wrap="square" tIns="45700">
            <a:noAutofit/>
          </a:bodyPr>
          <a:lstStyle/>
          <a:p>
            <a:pPr indent="-228600" lvl="0" marL="228600" marR="0" rtl="0" algn="l">
              <a:lnSpc>
                <a:spcPct val="90000"/>
              </a:lnSpc>
              <a:spcBef>
                <a:spcPts val="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Sports Leaders/Coaches</a:t>
            </a:r>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Referees</a:t>
            </a:r>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Pitch organiser</a:t>
            </a:r>
            <a:endParaRPr b="0" i="0" sz="28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Score keepers</a:t>
            </a:r>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Score Runners</a:t>
            </a:r>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Time Keeper</a:t>
            </a:r>
            <a:endParaRPr/>
          </a:p>
        </p:txBody>
      </p:sp>
      <p:sp>
        <p:nvSpPr>
          <p:cNvPr id="257" name="Google Shape;257;p38"/>
          <p:cNvSpPr/>
          <p:nvPr/>
        </p:nvSpPr>
        <p:spPr>
          <a:xfrm>
            <a:off x="6275146" y="2209610"/>
            <a:ext cx="4038600" cy="3178607"/>
          </a:xfrm>
          <a:prstGeom prst="rect">
            <a:avLst/>
          </a:prstGeom>
          <a:noFill/>
          <a:ln>
            <a:noFill/>
          </a:ln>
        </p:spPr>
        <p:txBody>
          <a:bodyPr anchorCtr="0" anchor="t" bIns="45700" lIns="45700" spcFirstLastPara="1" rIns="45700" wrap="square" tIns="45700">
            <a:noAutofit/>
          </a:bodyPr>
          <a:lstStyle/>
          <a:p>
            <a:pPr indent="-342900" lvl="0" marL="342900" marR="0" rtl="0" algn="l">
              <a:lnSpc>
                <a:spcPct val="90000"/>
              </a:lnSpc>
              <a:spcBef>
                <a:spcPts val="0"/>
              </a:spcBef>
              <a:spcAft>
                <a:spcPts val="0"/>
              </a:spcAft>
              <a:buClr>
                <a:srgbClr val="000000"/>
              </a:buClr>
              <a:buSzPts val="2800"/>
              <a:buFont typeface="Arial"/>
              <a:buChar char="•"/>
            </a:pPr>
            <a:r>
              <a:rPr b="0" i="0" lang="en-GB" sz="2800" u="none" cap="none" strike="noStrike">
                <a:solidFill>
                  <a:srgbClr val="000000"/>
                </a:solidFill>
                <a:latin typeface="Arial"/>
                <a:ea typeface="Arial"/>
                <a:cs typeface="Arial"/>
                <a:sym typeface="Arial"/>
              </a:rPr>
              <a:t>Registration desk operator</a:t>
            </a:r>
            <a:endParaRPr/>
          </a:p>
          <a:p>
            <a:pPr indent="-342900" lvl="0" marL="342900" marR="0" rtl="0" algn="l">
              <a:lnSpc>
                <a:spcPct val="90000"/>
              </a:lnSpc>
              <a:spcBef>
                <a:spcPts val="500"/>
              </a:spcBef>
              <a:spcAft>
                <a:spcPts val="0"/>
              </a:spcAft>
              <a:buClr>
                <a:srgbClr val="000000"/>
              </a:buClr>
              <a:buSzPts val="2800"/>
              <a:buFont typeface="Arial"/>
              <a:buChar char="•"/>
            </a:pPr>
            <a:r>
              <a:rPr b="0" i="0" lang="en-GB" sz="2800" u="none" cap="none" strike="noStrike">
                <a:solidFill>
                  <a:srgbClr val="000000"/>
                </a:solidFill>
                <a:latin typeface="Arial"/>
                <a:ea typeface="Arial"/>
                <a:cs typeface="Arial"/>
                <a:sym typeface="Arial"/>
              </a:rPr>
              <a:t>Toilet supervisors/runners</a:t>
            </a:r>
            <a:endParaRPr/>
          </a:p>
          <a:p>
            <a:pPr indent="-342900" lvl="0" marL="342900" marR="0" rtl="0" algn="l">
              <a:lnSpc>
                <a:spcPct val="90000"/>
              </a:lnSpc>
              <a:spcBef>
                <a:spcPts val="500"/>
              </a:spcBef>
              <a:spcAft>
                <a:spcPts val="0"/>
              </a:spcAft>
              <a:buClr>
                <a:srgbClr val="000000"/>
              </a:buClr>
              <a:buSzPts val="2800"/>
              <a:buFont typeface="Arial"/>
              <a:buChar char="•"/>
            </a:pPr>
            <a:r>
              <a:rPr b="0" i="0" lang="en-GB" sz="2800" u="none" cap="none" strike="noStrike">
                <a:solidFill>
                  <a:srgbClr val="000000"/>
                </a:solidFill>
                <a:latin typeface="Arial"/>
                <a:ea typeface="Arial"/>
                <a:cs typeface="Arial"/>
                <a:sym typeface="Arial"/>
              </a:rPr>
              <a:t>First aiders</a:t>
            </a:r>
            <a:endParaRPr/>
          </a:p>
          <a:p>
            <a:pPr indent="-342900" lvl="0" marL="342900" marR="0" rtl="0" algn="l">
              <a:lnSpc>
                <a:spcPct val="90000"/>
              </a:lnSpc>
              <a:spcBef>
                <a:spcPts val="500"/>
              </a:spcBef>
              <a:spcAft>
                <a:spcPts val="0"/>
              </a:spcAft>
              <a:buClr>
                <a:srgbClr val="000000"/>
              </a:buClr>
              <a:buSzPts val="2800"/>
              <a:buFont typeface="Arial"/>
              <a:buChar char="•"/>
            </a:pPr>
            <a:r>
              <a:rPr b="0" i="0" lang="en-GB" sz="2800" u="none" cap="none" strike="noStrike">
                <a:solidFill>
                  <a:srgbClr val="000000"/>
                </a:solidFill>
                <a:latin typeface="Arial"/>
                <a:ea typeface="Arial"/>
                <a:cs typeface="Arial"/>
                <a:sym typeface="Arial"/>
              </a:rPr>
              <a:t>Litter pickers</a:t>
            </a:r>
            <a:endParaRPr/>
          </a:p>
          <a:p>
            <a:pPr indent="-342900" lvl="0" marL="342900" marR="0" rtl="0" algn="l">
              <a:lnSpc>
                <a:spcPct val="90000"/>
              </a:lnSpc>
              <a:spcBef>
                <a:spcPts val="500"/>
              </a:spcBef>
              <a:spcAft>
                <a:spcPts val="0"/>
              </a:spcAft>
              <a:buClr>
                <a:srgbClr val="000000"/>
              </a:buClr>
              <a:buSzPts val="2800"/>
              <a:buFont typeface="Arial"/>
              <a:buChar char="•"/>
            </a:pPr>
            <a:r>
              <a:rPr b="0" i="0" lang="en-GB" sz="2800" u="none" cap="none" strike="noStrike">
                <a:solidFill>
                  <a:srgbClr val="000000"/>
                </a:solidFill>
                <a:latin typeface="Arial"/>
                <a:ea typeface="Arial"/>
                <a:cs typeface="Arial"/>
                <a:sym typeface="Arial"/>
              </a:rPr>
              <a:t>Etc…</a:t>
            </a:r>
            <a:endParaRPr/>
          </a:p>
        </p:txBody>
      </p:sp>
      <p:sp>
        <p:nvSpPr>
          <p:cNvPr id="258" name="Google Shape;258;p38"/>
          <p:cNvSpPr/>
          <p:nvPr/>
        </p:nvSpPr>
        <p:spPr>
          <a:xfrm>
            <a:off x="2095258" y="1214246"/>
            <a:ext cx="8280401" cy="781752"/>
          </a:xfrm>
          <a:prstGeom prst="rect">
            <a:avLst/>
          </a:prstGeom>
          <a:noFill/>
          <a:ln>
            <a:noFill/>
          </a:ln>
        </p:spPr>
        <p:txBody>
          <a:bodyPr anchorCtr="0" anchor="t" bIns="45700" lIns="45700" spcFirstLastPara="1" rIns="45700" wrap="square" tIns="45700">
            <a:noAutofit/>
          </a:bodyPr>
          <a:lstStyle/>
          <a:p>
            <a:pPr indent="0" lvl="0" marL="0" marR="0" rtl="0" algn="l">
              <a:lnSpc>
                <a:spcPct val="80000"/>
              </a:lnSpc>
              <a:spcBef>
                <a:spcPts val="0"/>
              </a:spcBef>
              <a:spcAft>
                <a:spcPts val="0"/>
              </a:spcAft>
              <a:buClr>
                <a:srgbClr val="000000"/>
              </a:buClr>
              <a:buSzPts val="2800"/>
              <a:buFont typeface="Arial"/>
              <a:buNone/>
            </a:pPr>
            <a:r>
              <a:rPr b="0" i="0" lang="en-GB" sz="2800" u="none" cap="none" strike="noStrike">
                <a:solidFill>
                  <a:srgbClr val="000000"/>
                </a:solidFill>
                <a:latin typeface="Arial"/>
                <a:ea typeface="Arial"/>
                <a:cs typeface="Arial"/>
                <a:sym typeface="Arial"/>
              </a:rPr>
              <a:t>What roles may a volunteer carry out when running a sports event?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9"/>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Venue Preparation</a:t>
            </a:r>
            <a:endParaRPr b="0" i="0" sz="3959" u="none" cap="none" strike="noStrike">
              <a:solidFill>
                <a:srgbClr val="C00000"/>
              </a:solidFill>
              <a:latin typeface="Arial"/>
              <a:ea typeface="Arial"/>
              <a:cs typeface="Arial"/>
              <a:sym typeface="Arial"/>
            </a:endParaRPr>
          </a:p>
        </p:txBody>
      </p:sp>
      <p:sp>
        <p:nvSpPr>
          <p:cNvPr id="264" name="Google Shape;264;p39"/>
          <p:cNvSpPr txBox="1"/>
          <p:nvPr>
            <p:ph idx="1" type="body"/>
          </p:nvPr>
        </p:nvSpPr>
        <p:spPr>
          <a:xfrm>
            <a:off x="1895833" y="2162333"/>
            <a:ext cx="4038600" cy="2447926"/>
          </a:xfrm>
          <a:prstGeom prst="rect">
            <a:avLst/>
          </a:prstGeom>
          <a:noFill/>
          <a:ln>
            <a:noFill/>
          </a:ln>
        </p:spPr>
        <p:txBody>
          <a:bodyPr anchorCtr="0" anchor="t" bIns="45700" lIns="45700" spcFirstLastPara="1" rIns="45700" wrap="square" tIns="45700">
            <a:noAutofit/>
          </a:bodyPr>
          <a:lstStyle/>
          <a:p>
            <a:pPr indent="-285750" lvl="1" marL="742950" marR="0" rtl="0" algn="l">
              <a:lnSpc>
                <a:spcPct val="90000"/>
              </a:lnSpc>
              <a:spcBef>
                <a:spcPts val="0"/>
              </a:spcBef>
              <a:spcAft>
                <a:spcPts val="0"/>
              </a:spcAft>
              <a:buClr>
                <a:srgbClr val="C00000"/>
              </a:buClr>
              <a:buSzPts val="2400"/>
              <a:buFont typeface="Arial"/>
              <a:buChar char="•"/>
            </a:pPr>
            <a:r>
              <a:rPr b="0" i="0" lang="en-GB" sz="2400" u="none" cap="none" strike="noStrike">
                <a:solidFill>
                  <a:schemeClr val="dk1"/>
                </a:solidFill>
                <a:latin typeface="Arial"/>
                <a:ea typeface="Arial"/>
                <a:cs typeface="Arial"/>
                <a:sym typeface="Arial"/>
              </a:rPr>
              <a:t>Registration Desk</a:t>
            </a:r>
            <a:endParaRPr/>
          </a:p>
          <a:p>
            <a:pPr indent="-285750" lvl="1" marL="742950" marR="0" rtl="0" algn="l">
              <a:lnSpc>
                <a:spcPct val="90000"/>
              </a:lnSpc>
              <a:spcBef>
                <a:spcPts val="400"/>
              </a:spcBef>
              <a:spcAft>
                <a:spcPts val="0"/>
              </a:spcAft>
              <a:buClr>
                <a:srgbClr val="C00000"/>
              </a:buClr>
              <a:buSzPts val="2400"/>
              <a:buFont typeface="Arial"/>
              <a:buChar char="•"/>
            </a:pPr>
            <a:r>
              <a:rPr b="0" i="0" lang="en-GB" sz="2400" u="none" cap="none" strike="noStrike">
                <a:solidFill>
                  <a:schemeClr val="dk1"/>
                </a:solidFill>
                <a:latin typeface="Arial"/>
                <a:ea typeface="Arial"/>
                <a:cs typeface="Arial"/>
                <a:sym typeface="Arial"/>
              </a:rPr>
              <a:t>First Aid Tent</a:t>
            </a:r>
            <a:endParaRPr/>
          </a:p>
          <a:p>
            <a:pPr indent="-285750" lvl="1" marL="742950" marR="0" rtl="0" algn="l">
              <a:lnSpc>
                <a:spcPct val="90000"/>
              </a:lnSpc>
              <a:spcBef>
                <a:spcPts val="400"/>
              </a:spcBef>
              <a:spcAft>
                <a:spcPts val="0"/>
              </a:spcAft>
              <a:buClr>
                <a:srgbClr val="C00000"/>
              </a:buClr>
              <a:buSzPts val="2400"/>
              <a:buFont typeface="Arial"/>
              <a:buChar char="•"/>
            </a:pPr>
            <a:r>
              <a:rPr b="0" i="0" lang="en-GB" sz="2400" u="none" cap="none" strike="noStrike">
                <a:solidFill>
                  <a:schemeClr val="dk1"/>
                </a:solidFill>
                <a:latin typeface="Arial"/>
                <a:ea typeface="Arial"/>
                <a:cs typeface="Arial"/>
                <a:sym typeface="Arial"/>
              </a:rPr>
              <a:t>Pitch Numbers</a:t>
            </a:r>
            <a:endParaRPr/>
          </a:p>
          <a:p>
            <a:pPr indent="-285750" lvl="1" marL="742950" marR="0" rtl="0" algn="l">
              <a:lnSpc>
                <a:spcPct val="90000"/>
              </a:lnSpc>
              <a:spcBef>
                <a:spcPts val="400"/>
              </a:spcBef>
              <a:spcAft>
                <a:spcPts val="0"/>
              </a:spcAft>
              <a:buClr>
                <a:srgbClr val="C00000"/>
              </a:buClr>
              <a:buSzPts val="2400"/>
              <a:buFont typeface="Arial"/>
              <a:buChar char="•"/>
            </a:pPr>
            <a:r>
              <a:rPr b="0" i="0" lang="en-GB" sz="2400" u="none" cap="none" strike="noStrike">
                <a:solidFill>
                  <a:schemeClr val="dk1"/>
                </a:solidFill>
                <a:latin typeface="Arial"/>
                <a:ea typeface="Arial"/>
                <a:cs typeface="Arial"/>
                <a:sym typeface="Arial"/>
              </a:rPr>
              <a:t>Toilets</a:t>
            </a:r>
            <a:br>
              <a:rPr b="0" i="0" lang="en-GB" sz="2400" u="none" cap="none" strike="noStrike">
                <a:solidFill>
                  <a:schemeClr val="dk1"/>
                </a:solidFill>
                <a:latin typeface="Arial"/>
                <a:ea typeface="Arial"/>
                <a:cs typeface="Arial"/>
                <a:sym typeface="Arial"/>
              </a:rPr>
            </a:br>
            <a:endParaRPr b="0" i="0" sz="2800" u="none" cap="none" strike="noStrike">
              <a:solidFill>
                <a:schemeClr val="dk1"/>
              </a:solidFill>
              <a:latin typeface="Arial"/>
              <a:ea typeface="Arial"/>
              <a:cs typeface="Arial"/>
              <a:sym typeface="Arial"/>
            </a:endParaRPr>
          </a:p>
        </p:txBody>
      </p:sp>
      <p:sp>
        <p:nvSpPr>
          <p:cNvPr id="265" name="Google Shape;265;p39"/>
          <p:cNvSpPr/>
          <p:nvPr/>
        </p:nvSpPr>
        <p:spPr>
          <a:xfrm>
            <a:off x="6086833" y="2162333"/>
            <a:ext cx="4038600" cy="1353132"/>
          </a:xfrm>
          <a:prstGeom prst="rect">
            <a:avLst/>
          </a:prstGeom>
          <a:noFill/>
          <a:ln>
            <a:noFill/>
          </a:ln>
        </p:spPr>
        <p:txBody>
          <a:bodyPr anchorCtr="0" anchor="t" bIns="45700" lIns="45700" spcFirstLastPara="1" rIns="45700" wrap="square" tIns="45700">
            <a:noAutofit/>
          </a:bodyPr>
          <a:lstStyle/>
          <a:p>
            <a:pPr indent="-285750" lvl="1" marL="742950" marR="0" rtl="0" algn="l">
              <a:lnSpc>
                <a:spcPct val="9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Car Park</a:t>
            </a:r>
            <a:endParaRPr b="0" i="0" sz="2400" u="none" cap="none" strike="noStrike">
              <a:solidFill>
                <a:srgbClr val="000000"/>
              </a:solidFill>
              <a:latin typeface="Arial"/>
              <a:ea typeface="Arial"/>
              <a:cs typeface="Arial"/>
              <a:sym typeface="Arial"/>
            </a:endParaRPr>
          </a:p>
          <a:p>
            <a:pPr indent="-285750" lvl="1" marL="742950" marR="0" rtl="0" algn="l">
              <a:lnSpc>
                <a:spcPct val="90000"/>
              </a:lnSpc>
              <a:spcBef>
                <a:spcPts val="4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Bins</a:t>
            </a:r>
            <a:endParaRPr b="0" i="0" sz="2400" u="none" cap="none" strike="noStrike">
              <a:solidFill>
                <a:srgbClr val="000000"/>
              </a:solidFill>
              <a:latin typeface="Arial"/>
              <a:ea typeface="Arial"/>
              <a:cs typeface="Arial"/>
              <a:sym typeface="Arial"/>
            </a:endParaRPr>
          </a:p>
          <a:p>
            <a:pPr indent="-285750" lvl="1" marL="742950" marR="0" rtl="0" algn="l">
              <a:lnSpc>
                <a:spcPct val="90000"/>
              </a:lnSpc>
              <a:spcBef>
                <a:spcPts val="4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Fire/Emergency assembly points</a:t>
            </a:r>
            <a:endParaRPr/>
          </a:p>
        </p:txBody>
      </p:sp>
      <p:sp>
        <p:nvSpPr>
          <p:cNvPr id="266" name="Google Shape;266;p39"/>
          <p:cNvSpPr/>
          <p:nvPr/>
        </p:nvSpPr>
        <p:spPr>
          <a:xfrm>
            <a:off x="1805345" y="1306672"/>
            <a:ext cx="8405812" cy="678488"/>
          </a:xfrm>
          <a:prstGeom prst="rect">
            <a:avLst/>
          </a:prstGeom>
          <a:noFill/>
          <a:ln>
            <a:noFill/>
          </a:ln>
        </p:spPr>
        <p:txBody>
          <a:bodyPr anchorCtr="0" anchor="t" bIns="45700" lIns="45700" spcFirstLastPara="1" rIns="45700" wrap="square" tIns="45700">
            <a:noAutofit/>
          </a:bodyPr>
          <a:lstStyle/>
          <a:p>
            <a:pPr indent="-342900" lvl="0" marL="342900" marR="0" rtl="0" algn="l">
              <a:lnSpc>
                <a:spcPct val="8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What arrangements / facilities would arriving teams need to be made aware of if they have never visited the venue before?</a:t>
            </a:r>
            <a:endParaRPr/>
          </a:p>
        </p:txBody>
      </p:sp>
      <p:sp>
        <p:nvSpPr>
          <p:cNvPr id="267" name="Google Shape;267;p39"/>
          <p:cNvSpPr/>
          <p:nvPr/>
        </p:nvSpPr>
        <p:spPr>
          <a:xfrm>
            <a:off x="1805345" y="4207034"/>
            <a:ext cx="8405812" cy="1316771"/>
          </a:xfrm>
          <a:prstGeom prst="rect">
            <a:avLst/>
          </a:prstGeom>
          <a:noFill/>
          <a:ln>
            <a:noFill/>
          </a:ln>
        </p:spPr>
        <p:txBody>
          <a:bodyPr anchorCtr="0" anchor="t" bIns="45700" lIns="45700" spcFirstLastPara="1" rIns="45700" wrap="square" tIns="45700">
            <a:noAutofit/>
          </a:bodyPr>
          <a:lstStyle/>
          <a:p>
            <a:pPr indent="-342900" lvl="0" marL="342900" marR="0" rtl="0" algn="l">
              <a:lnSpc>
                <a:spcPct val="80000"/>
              </a:lnSpc>
              <a:spcBef>
                <a:spcPts val="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Each item should be signposted for participants to easily navigate the venue, especially pitch numbers.</a:t>
            </a:r>
            <a:endParaRPr b="0" i="0" sz="2200" u="none" cap="none" strike="noStrike">
              <a:solidFill>
                <a:srgbClr val="000000"/>
              </a:solidFill>
              <a:latin typeface="Arial"/>
              <a:ea typeface="Arial"/>
              <a:cs typeface="Arial"/>
              <a:sym typeface="Arial"/>
            </a:endParaRPr>
          </a:p>
          <a:p>
            <a:pPr indent="-342900" lvl="0" marL="342900" marR="0" rtl="0" algn="l">
              <a:lnSpc>
                <a:spcPct val="80000"/>
              </a:lnSpc>
              <a:spcBef>
                <a:spcPts val="1100"/>
              </a:spcBef>
              <a:spcAft>
                <a:spcPts val="0"/>
              </a:spcAft>
              <a:buClr>
                <a:srgbClr val="000000"/>
              </a:buClr>
              <a:buSzPts val="2200"/>
              <a:buFont typeface="Arial"/>
              <a:buChar char="•"/>
            </a:pPr>
            <a:r>
              <a:rPr b="0" i="0" lang="en-GB" sz="2200" u="none" cap="none" strike="noStrike">
                <a:solidFill>
                  <a:srgbClr val="000000"/>
                </a:solidFill>
                <a:latin typeface="Arial"/>
                <a:ea typeface="Arial"/>
                <a:cs typeface="Arial"/>
                <a:sym typeface="Arial"/>
              </a:rPr>
              <a:t>You will have a home study task to complete based on Health and Safety considerations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0"/>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Pitch Management</a:t>
            </a:r>
            <a:endParaRPr b="0" i="0" sz="3959" u="none" cap="none" strike="noStrike">
              <a:solidFill>
                <a:srgbClr val="C00000"/>
              </a:solidFill>
              <a:latin typeface="Arial"/>
              <a:ea typeface="Arial"/>
              <a:cs typeface="Arial"/>
              <a:sym typeface="Arial"/>
            </a:endParaRPr>
          </a:p>
        </p:txBody>
      </p:sp>
      <p:sp>
        <p:nvSpPr>
          <p:cNvPr id="273" name="Google Shape;273;p40"/>
          <p:cNvSpPr txBox="1"/>
          <p:nvPr>
            <p:ph idx="1" type="body"/>
          </p:nvPr>
        </p:nvSpPr>
        <p:spPr>
          <a:xfrm>
            <a:off x="1975144" y="1221891"/>
            <a:ext cx="4038600" cy="4525963"/>
          </a:xfrm>
          <a:prstGeom prst="rect">
            <a:avLst/>
          </a:prstGeom>
          <a:noFill/>
          <a:ln>
            <a:noFill/>
          </a:ln>
        </p:spPr>
        <p:txBody>
          <a:bodyPr anchorCtr="0" anchor="t" bIns="45700" lIns="45700" spcFirstLastPara="1" rIns="45700" wrap="square" tIns="45700">
            <a:noAutofit/>
          </a:bodyPr>
          <a:lstStyle/>
          <a:p>
            <a:pPr indent="-228600" lvl="0" marL="228600" marR="0" rtl="0" algn="ctr">
              <a:lnSpc>
                <a:spcPct val="90000"/>
              </a:lnSpc>
              <a:spcBef>
                <a:spcPts val="0"/>
              </a:spcBef>
              <a:spcAft>
                <a:spcPts val="0"/>
              </a:spcAft>
              <a:buClr>
                <a:srgbClr val="C00000"/>
              </a:buClr>
              <a:buSzPts val="2800"/>
              <a:buFont typeface="Arial"/>
              <a:buNone/>
            </a:pPr>
            <a:r>
              <a:rPr b="0" i="0" lang="en-GB" sz="2800" u="none" cap="none" strike="noStrike">
                <a:solidFill>
                  <a:schemeClr val="dk1"/>
                </a:solidFill>
                <a:latin typeface="Arial"/>
                <a:ea typeface="Arial"/>
                <a:cs typeface="Arial"/>
                <a:sym typeface="Arial"/>
              </a:rPr>
              <a:t>1 Field, 2 Pitches</a:t>
            </a:r>
            <a:endParaRPr/>
          </a:p>
        </p:txBody>
      </p:sp>
      <p:sp>
        <p:nvSpPr>
          <p:cNvPr id="274" name="Google Shape;274;p40"/>
          <p:cNvSpPr/>
          <p:nvPr/>
        </p:nvSpPr>
        <p:spPr>
          <a:xfrm>
            <a:off x="6166144" y="1221891"/>
            <a:ext cx="4038600" cy="486207"/>
          </a:xfrm>
          <a:prstGeom prst="rect">
            <a:avLst/>
          </a:prstGeom>
          <a:noFill/>
          <a:ln>
            <a:noFill/>
          </a:ln>
        </p:spPr>
        <p:txBody>
          <a:bodyPr anchorCtr="0" anchor="t" bIns="45700" lIns="45700" spcFirstLastPara="1" rIns="45700" wrap="square" tIns="45700">
            <a:noAutofit/>
          </a:bodyPr>
          <a:lstStyle/>
          <a:p>
            <a:pPr indent="-342900" lvl="0" marL="342900" marR="0" rtl="0" algn="ctr">
              <a:lnSpc>
                <a:spcPct val="90000"/>
              </a:lnSpc>
              <a:spcBef>
                <a:spcPts val="0"/>
              </a:spcBef>
              <a:spcAft>
                <a:spcPts val="0"/>
              </a:spcAft>
              <a:buClr>
                <a:srgbClr val="000000"/>
              </a:buClr>
              <a:buSzPts val="2800"/>
              <a:buFont typeface="Arial"/>
              <a:buNone/>
            </a:pPr>
            <a:r>
              <a:rPr b="0" i="0" lang="en-GB" sz="2800" u="none" cap="none" strike="noStrike">
                <a:solidFill>
                  <a:srgbClr val="000000"/>
                </a:solidFill>
                <a:latin typeface="Arial"/>
                <a:ea typeface="Arial"/>
                <a:cs typeface="Arial"/>
                <a:sym typeface="Arial"/>
              </a:rPr>
              <a:t>1 Field, 4 Pitches</a:t>
            </a:r>
            <a:endParaRPr/>
          </a:p>
        </p:txBody>
      </p:sp>
      <p:pic>
        <p:nvPicPr>
          <p:cNvPr id="275" name="Google Shape;275;p40"/>
          <p:cNvPicPr preferRelativeResize="0"/>
          <p:nvPr/>
        </p:nvPicPr>
        <p:blipFill rotWithShape="1">
          <a:blip r:embed="rId3">
            <a:alphaModFix/>
          </a:blip>
          <a:srcRect b="1954" l="25000" r="4626" t="2067"/>
          <a:stretch/>
        </p:blipFill>
        <p:spPr>
          <a:xfrm>
            <a:off x="6940845" y="1733067"/>
            <a:ext cx="2308262" cy="3717000"/>
          </a:xfrm>
          <a:prstGeom prst="rect">
            <a:avLst/>
          </a:prstGeom>
          <a:noFill/>
          <a:ln>
            <a:noFill/>
          </a:ln>
        </p:spPr>
      </p:pic>
      <p:pic>
        <p:nvPicPr>
          <p:cNvPr id="276" name="Google Shape;276;p40"/>
          <p:cNvPicPr preferRelativeResize="0"/>
          <p:nvPr/>
        </p:nvPicPr>
        <p:blipFill rotWithShape="1">
          <a:blip r:embed="rId4">
            <a:alphaModFix/>
          </a:blip>
          <a:srcRect b="1956" l="25441" r="5312" t="2067"/>
          <a:stretch/>
        </p:blipFill>
        <p:spPr>
          <a:xfrm>
            <a:off x="2899865" y="1707666"/>
            <a:ext cx="2322289" cy="3742402"/>
          </a:xfrm>
          <a:prstGeom prst="rect">
            <a:avLst/>
          </a:prstGeom>
          <a:noFill/>
          <a:ln>
            <a:noFill/>
          </a:ln>
        </p:spPr>
      </p:pic>
      <p:cxnSp>
        <p:nvCxnSpPr>
          <p:cNvPr id="277" name="Google Shape;277;p40"/>
          <p:cNvCxnSpPr/>
          <p:nvPr/>
        </p:nvCxnSpPr>
        <p:spPr>
          <a:xfrm flipH="1">
            <a:off x="6085907" y="1277738"/>
            <a:ext cx="6056" cy="4263163"/>
          </a:xfrm>
          <a:prstGeom prst="straightConnector1">
            <a:avLst/>
          </a:prstGeom>
          <a:noFill/>
          <a:ln cap="flat" cmpd="sng" w="25400">
            <a:solidFill>
              <a:srgbClr val="000000"/>
            </a:solidFill>
            <a:prstDash val="solid"/>
            <a:miter lim="8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1"/>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Fixture Planning Task</a:t>
            </a:r>
            <a:endParaRPr b="0" i="0" sz="3959" u="none" cap="none" strike="noStrike">
              <a:solidFill>
                <a:srgbClr val="C00000"/>
              </a:solidFill>
              <a:latin typeface="Arial"/>
              <a:ea typeface="Arial"/>
              <a:cs typeface="Arial"/>
              <a:sym typeface="Arial"/>
            </a:endParaRPr>
          </a:p>
        </p:txBody>
      </p:sp>
      <p:sp>
        <p:nvSpPr>
          <p:cNvPr id="283" name="Google Shape;283;p41"/>
          <p:cNvSpPr txBox="1"/>
          <p:nvPr>
            <p:ph idx="1" type="body"/>
          </p:nvPr>
        </p:nvSpPr>
        <p:spPr>
          <a:xfrm>
            <a:off x="838200" y="1316736"/>
            <a:ext cx="10515600" cy="4352546"/>
          </a:xfrm>
          <a:prstGeom prst="rect">
            <a:avLst/>
          </a:prstGeom>
          <a:noFill/>
          <a:ln>
            <a:noFill/>
          </a:ln>
        </p:spPr>
        <p:txBody>
          <a:bodyPr anchorCtr="0" anchor="t" bIns="91400" lIns="91400" spcFirstLastPara="1" rIns="91400" wrap="square" tIns="91400">
            <a:noAutofit/>
          </a:bodyPr>
          <a:lstStyle/>
          <a:p>
            <a:pPr indent="-228600" lvl="0" marL="228600" marR="0" rtl="0" algn="l">
              <a:lnSpc>
                <a:spcPct val="70000"/>
              </a:lnSpc>
              <a:spcBef>
                <a:spcPts val="0"/>
              </a:spcBef>
              <a:spcAft>
                <a:spcPts val="0"/>
              </a:spcAft>
              <a:buClr>
                <a:srgbClr val="C00000"/>
              </a:buClr>
              <a:buSzPts val="1400"/>
              <a:buFont typeface="Arial"/>
              <a:buNone/>
            </a:pPr>
            <a:r>
              <a:rPr b="0" i="0" lang="en-GB" sz="1400" u="none" cap="none" strike="noStrike">
                <a:solidFill>
                  <a:schemeClr val="dk1"/>
                </a:solidFill>
                <a:latin typeface="Arial"/>
                <a:ea typeface="Arial"/>
                <a:cs typeface="Arial"/>
                <a:sym typeface="Arial"/>
              </a:rPr>
              <a:t>You will be allocated one of the following scenarios:</a:t>
            </a:r>
            <a:endParaRPr/>
          </a:p>
          <a:p>
            <a:pPr indent="-228600" lvl="0" marL="228600" marR="0" rtl="0" algn="l">
              <a:lnSpc>
                <a:spcPct val="70000"/>
              </a:lnSpc>
              <a:spcBef>
                <a:spcPts val="300"/>
              </a:spcBef>
              <a:spcAft>
                <a:spcPts val="0"/>
              </a:spcAft>
              <a:buClr>
                <a:srgbClr val="C00000"/>
              </a:buClr>
              <a:buSzPts val="2800"/>
              <a:buFont typeface="Arial"/>
              <a:buNone/>
            </a:pPr>
            <a:r>
              <a:t/>
            </a:r>
            <a:endParaRPr b="0" i="1" sz="2800" u="none" cap="none" strike="noStrike">
              <a:solidFill>
                <a:schemeClr val="dk1"/>
              </a:solidFill>
              <a:latin typeface="Arial"/>
              <a:ea typeface="Arial"/>
              <a:cs typeface="Arial"/>
              <a:sym typeface="Arial"/>
            </a:endParaRPr>
          </a:p>
          <a:p>
            <a:pPr indent="-320039" lvl="0" marL="320039" marR="0" rtl="0" algn="l">
              <a:lnSpc>
                <a:spcPct val="70000"/>
              </a:lnSpc>
              <a:spcBef>
                <a:spcPts val="300"/>
              </a:spcBef>
              <a:spcAft>
                <a:spcPts val="0"/>
              </a:spcAft>
              <a:buClr>
                <a:srgbClr val="C00000"/>
              </a:buClr>
              <a:buSzPts val="1400"/>
              <a:buFont typeface="Arial"/>
              <a:buAutoNum type="arabicPeriod"/>
            </a:pPr>
            <a:r>
              <a:rPr b="0" i="1" lang="en-GB" sz="1400" u="none" cap="none" strike="noStrike">
                <a:solidFill>
                  <a:schemeClr val="dk1"/>
                </a:solidFill>
                <a:latin typeface="Arial"/>
                <a:ea typeface="Arial"/>
                <a:cs typeface="Arial"/>
                <a:sym typeface="Arial"/>
              </a:rPr>
              <a:t>You are running a festival and have one full size rugby field available. The festival is to last no longer than one hour and you have six teams arriving, two of which are from the same school. How would you organise the teams to maximise participation?</a:t>
            </a:r>
            <a:endParaRPr/>
          </a:p>
          <a:p>
            <a:pPr indent="-228600" lvl="0" marL="228600" marR="0" rtl="0" algn="l">
              <a:lnSpc>
                <a:spcPct val="70000"/>
              </a:lnSpc>
              <a:spcBef>
                <a:spcPts val="300"/>
              </a:spcBef>
              <a:spcAft>
                <a:spcPts val="0"/>
              </a:spcAft>
              <a:buClr>
                <a:srgbClr val="C00000"/>
              </a:buClr>
              <a:buSzPts val="2800"/>
              <a:buFont typeface="Arial"/>
              <a:buNone/>
            </a:pPr>
            <a:r>
              <a:t/>
            </a:r>
            <a:endParaRPr b="0" i="1" sz="2800" u="none" cap="none" strike="noStrike">
              <a:solidFill>
                <a:schemeClr val="dk1"/>
              </a:solidFill>
              <a:latin typeface="Arial"/>
              <a:ea typeface="Arial"/>
              <a:cs typeface="Arial"/>
              <a:sym typeface="Arial"/>
            </a:endParaRPr>
          </a:p>
          <a:p>
            <a:pPr indent="-320039" lvl="0" marL="320039" marR="0" rtl="0" algn="l">
              <a:lnSpc>
                <a:spcPct val="70000"/>
              </a:lnSpc>
              <a:spcBef>
                <a:spcPts val="300"/>
              </a:spcBef>
              <a:spcAft>
                <a:spcPts val="0"/>
              </a:spcAft>
              <a:buClr>
                <a:srgbClr val="FF0000"/>
              </a:buClr>
              <a:buSzPts val="1400"/>
              <a:buFont typeface="Arial"/>
              <a:buAutoNum type="arabicPeriod"/>
            </a:pPr>
            <a:r>
              <a:rPr b="0" i="1" lang="en-GB" sz="1400" u="none" cap="none" strike="noStrike">
                <a:solidFill>
                  <a:schemeClr val="dk1"/>
                </a:solidFill>
                <a:latin typeface="Arial"/>
                <a:ea typeface="Arial"/>
                <a:cs typeface="Arial"/>
                <a:sym typeface="Arial"/>
              </a:rPr>
              <a:t>You are running a festival and you have a sports hall available. The festival is to last no longer than one hour and you have five teams arriving. How would you maximize their participation?</a:t>
            </a:r>
            <a:endParaRPr/>
          </a:p>
          <a:p>
            <a:pPr indent="-228600" lvl="0" marL="228600" marR="0" rtl="0" algn="l">
              <a:lnSpc>
                <a:spcPct val="70000"/>
              </a:lnSpc>
              <a:spcBef>
                <a:spcPts val="300"/>
              </a:spcBef>
              <a:spcAft>
                <a:spcPts val="0"/>
              </a:spcAft>
              <a:buClr>
                <a:srgbClr val="C00000"/>
              </a:buClr>
              <a:buSzPts val="2800"/>
              <a:buFont typeface="Arial"/>
              <a:buNone/>
            </a:pPr>
            <a:r>
              <a:t/>
            </a:r>
            <a:endParaRPr b="0" i="1" sz="2800" u="none" cap="none" strike="noStrike">
              <a:solidFill>
                <a:schemeClr val="dk1"/>
              </a:solidFill>
              <a:latin typeface="Arial"/>
              <a:ea typeface="Arial"/>
              <a:cs typeface="Arial"/>
              <a:sym typeface="Arial"/>
            </a:endParaRPr>
          </a:p>
          <a:p>
            <a:pPr indent="-320039" lvl="0" marL="320039" marR="0" rtl="0" algn="l">
              <a:lnSpc>
                <a:spcPct val="70000"/>
              </a:lnSpc>
              <a:spcBef>
                <a:spcPts val="300"/>
              </a:spcBef>
              <a:spcAft>
                <a:spcPts val="0"/>
              </a:spcAft>
              <a:buClr>
                <a:srgbClr val="C00000"/>
              </a:buClr>
              <a:buSzPts val="1400"/>
              <a:buFont typeface="Arial"/>
              <a:buAutoNum type="arabicPeriod"/>
            </a:pPr>
            <a:r>
              <a:rPr b="0" i="1" lang="en-GB" sz="1400" u="none" cap="none" strike="noStrike">
                <a:solidFill>
                  <a:schemeClr val="dk1"/>
                </a:solidFill>
                <a:latin typeface="Arial"/>
                <a:ea typeface="Arial"/>
                <a:cs typeface="Arial"/>
                <a:sym typeface="Arial"/>
              </a:rPr>
              <a:t>You are running a festival and have a field with no markings; the size of the field is 170m x 50m allowing safe proximity from the boundaries. There are 15 teams arriving and are available for one and a half hours. How would you maximise their participation?</a:t>
            </a:r>
            <a:endParaRPr/>
          </a:p>
          <a:p>
            <a:pPr indent="-228600" lvl="0" marL="228600" marR="0" rtl="0" algn="l">
              <a:lnSpc>
                <a:spcPct val="70000"/>
              </a:lnSpc>
              <a:spcBef>
                <a:spcPts val="300"/>
              </a:spcBef>
              <a:spcAft>
                <a:spcPts val="0"/>
              </a:spcAft>
              <a:buClr>
                <a:srgbClr val="C00000"/>
              </a:buClr>
              <a:buSzPts val="2800"/>
              <a:buFont typeface="Arial"/>
              <a:buNone/>
            </a:pPr>
            <a:r>
              <a:t/>
            </a:r>
            <a:endParaRPr b="0" i="1" sz="2800" u="none" cap="none" strike="noStrike">
              <a:solidFill>
                <a:schemeClr val="dk1"/>
              </a:solidFill>
              <a:latin typeface="Arial"/>
              <a:ea typeface="Arial"/>
              <a:cs typeface="Arial"/>
              <a:sym typeface="Arial"/>
            </a:endParaRPr>
          </a:p>
          <a:p>
            <a:pPr indent="-320039" lvl="0" marL="320039" marR="0" rtl="0" algn="l">
              <a:lnSpc>
                <a:spcPct val="70000"/>
              </a:lnSpc>
              <a:spcBef>
                <a:spcPts val="300"/>
              </a:spcBef>
              <a:spcAft>
                <a:spcPts val="0"/>
              </a:spcAft>
              <a:buClr>
                <a:srgbClr val="FF0000"/>
              </a:buClr>
              <a:buSzPts val="1400"/>
              <a:buFont typeface="Arial"/>
              <a:buAutoNum type="arabicPeriod"/>
            </a:pPr>
            <a:r>
              <a:rPr b="0" i="1" lang="en-GB" sz="1400" u="none" cap="none" strike="noStrike">
                <a:solidFill>
                  <a:schemeClr val="dk1"/>
                </a:solidFill>
                <a:latin typeface="Arial"/>
                <a:ea typeface="Arial"/>
                <a:cs typeface="Arial"/>
                <a:sym typeface="Arial"/>
              </a:rPr>
              <a:t>You are running a tournament with 7 participating teams and have 1 full size rugby field available. Teams are available for 2 hours. How would you organise the competition to find a winner?</a:t>
            </a:r>
            <a:endParaRPr/>
          </a:p>
          <a:p>
            <a:pPr indent="-228600" lvl="0" marL="228600" marR="0" rtl="0" algn="l">
              <a:lnSpc>
                <a:spcPct val="70000"/>
              </a:lnSpc>
              <a:spcBef>
                <a:spcPts val="300"/>
              </a:spcBef>
              <a:spcAft>
                <a:spcPts val="0"/>
              </a:spcAft>
              <a:buClr>
                <a:srgbClr val="C00000"/>
              </a:buClr>
              <a:buSzPts val="2800"/>
              <a:buFont typeface="Arial"/>
              <a:buNone/>
            </a:pPr>
            <a:r>
              <a:t/>
            </a:r>
            <a:endParaRPr b="0" i="1" sz="2800" u="none" cap="none" strike="noStrike">
              <a:solidFill>
                <a:schemeClr val="dk1"/>
              </a:solidFill>
              <a:latin typeface="Arial"/>
              <a:ea typeface="Arial"/>
              <a:cs typeface="Arial"/>
              <a:sym typeface="Arial"/>
            </a:endParaRPr>
          </a:p>
          <a:p>
            <a:pPr indent="-228600" lvl="0" marL="228600" marR="0" rtl="0" algn="l">
              <a:lnSpc>
                <a:spcPct val="70000"/>
              </a:lnSpc>
              <a:spcBef>
                <a:spcPts val="300"/>
              </a:spcBef>
              <a:spcAft>
                <a:spcPts val="0"/>
              </a:spcAft>
              <a:buClr>
                <a:srgbClr val="C00000"/>
              </a:buClr>
              <a:buSzPts val="1400"/>
              <a:buFont typeface="Arial"/>
              <a:buNone/>
            </a:pPr>
            <a:r>
              <a:rPr b="0" i="0" lang="en-GB" sz="1400" u="none" cap="none" strike="noStrike">
                <a:solidFill>
                  <a:schemeClr val="dk1"/>
                </a:solidFill>
                <a:latin typeface="Arial"/>
                <a:ea typeface="Arial"/>
                <a:cs typeface="Arial"/>
                <a:sym typeface="Arial"/>
              </a:rPr>
              <a:t>Refer to “</a:t>
            </a:r>
            <a:r>
              <a:rPr b="1" i="0" lang="en-GB" sz="1400" u="none" cap="none" strike="noStrike">
                <a:solidFill>
                  <a:schemeClr val="dk1"/>
                </a:solidFill>
                <a:latin typeface="Arial"/>
                <a:ea typeface="Arial"/>
                <a:cs typeface="Arial"/>
                <a:sym typeface="Arial"/>
              </a:rPr>
              <a:t>EVENT PLANNING – PLAYING MATRIX”</a:t>
            </a:r>
            <a:r>
              <a:rPr b="0" i="0" lang="en-GB" sz="1400" u="none" cap="none" strike="noStrike">
                <a:solidFill>
                  <a:schemeClr val="dk1"/>
                </a:solidFill>
                <a:latin typeface="Arial"/>
                <a:ea typeface="Arial"/>
                <a:cs typeface="Arial"/>
                <a:sym typeface="Arial"/>
              </a:rPr>
              <a:t>  page to complete the task, </a:t>
            </a:r>
            <a:endParaRPr/>
          </a:p>
          <a:p>
            <a:pPr indent="-228600" lvl="0" marL="228600" marR="0" rtl="0" algn="l">
              <a:lnSpc>
                <a:spcPct val="70000"/>
              </a:lnSpc>
              <a:spcBef>
                <a:spcPts val="3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70000"/>
              </a:lnSpc>
              <a:spcBef>
                <a:spcPts val="300"/>
              </a:spcBef>
              <a:spcAft>
                <a:spcPts val="0"/>
              </a:spcAft>
              <a:buClr>
                <a:srgbClr val="C00000"/>
              </a:buClr>
              <a:buSzPts val="1400"/>
              <a:buFont typeface="Arial"/>
              <a:buNone/>
            </a:pPr>
            <a:r>
              <a:rPr b="0" i="0" lang="en-GB" sz="1400" u="none" cap="none" strike="noStrike">
                <a:solidFill>
                  <a:schemeClr val="dk1"/>
                </a:solidFill>
                <a:latin typeface="Arial"/>
                <a:ea typeface="Arial"/>
                <a:cs typeface="Arial"/>
                <a:sym typeface="Arial"/>
              </a:rPr>
              <a:t>Using </a:t>
            </a:r>
            <a:r>
              <a:rPr b="1" i="0" lang="en-GB" sz="1400" u="none" cap="none" strike="noStrike">
                <a:solidFill>
                  <a:schemeClr val="dk1"/>
                </a:solidFill>
                <a:latin typeface="Arial"/>
                <a:ea typeface="Arial"/>
                <a:cs typeface="Arial"/>
                <a:sym typeface="Arial"/>
              </a:rPr>
              <a:t>“EVENT PLANNING TASK” </a:t>
            </a:r>
            <a:r>
              <a:rPr b="0" i="0" lang="en-GB" sz="1400" u="none" cap="none" strike="noStrike">
                <a:solidFill>
                  <a:schemeClr val="dk1"/>
                </a:solidFill>
                <a:latin typeface="Arial"/>
                <a:ea typeface="Arial"/>
                <a:cs typeface="Arial"/>
                <a:sym typeface="Arial"/>
              </a:rPr>
              <a:t>page</a:t>
            </a:r>
            <a:r>
              <a:rPr b="1" i="0" lang="en-GB" sz="1400" u="none" cap="none" strike="noStrike">
                <a:solidFill>
                  <a:schemeClr val="dk1"/>
                </a:solidFill>
                <a:latin typeface="Arial"/>
                <a:ea typeface="Arial"/>
                <a:cs typeface="Arial"/>
                <a:sym typeface="Arial"/>
              </a:rPr>
              <a:t>,</a:t>
            </a:r>
            <a:r>
              <a:rPr b="0" i="0" lang="en-GB" sz="1400" u="none" cap="none" strike="noStrike">
                <a:solidFill>
                  <a:schemeClr val="dk1"/>
                </a:solidFill>
                <a:latin typeface="Arial"/>
                <a:ea typeface="Arial"/>
                <a:cs typeface="Arial"/>
                <a:sym typeface="Arial"/>
              </a:rPr>
              <a:t> read the task and organise the event as described.</a:t>
            </a:r>
            <a:endParaRPr/>
          </a:p>
          <a:p>
            <a:pPr indent="127000" lvl="0" marL="228600" marR="0" rtl="0" algn="l">
              <a:lnSpc>
                <a:spcPct val="80000"/>
              </a:lnSpc>
              <a:spcBef>
                <a:spcPts val="10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2"/>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Event Invitation</a:t>
            </a:r>
            <a:endParaRPr b="0" i="0" sz="3959" u="none" cap="none" strike="noStrike">
              <a:solidFill>
                <a:srgbClr val="C00000"/>
              </a:solidFill>
              <a:latin typeface="Arial"/>
              <a:ea typeface="Arial"/>
              <a:cs typeface="Arial"/>
              <a:sym typeface="Arial"/>
            </a:endParaRPr>
          </a:p>
        </p:txBody>
      </p:sp>
      <p:sp>
        <p:nvSpPr>
          <p:cNvPr id="289" name="Google Shape;289;p42"/>
          <p:cNvSpPr txBox="1"/>
          <p:nvPr>
            <p:ph idx="1" type="body"/>
          </p:nvPr>
        </p:nvSpPr>
        <p:spPr>
          <a:xfrm>
            <a:off x="838200" y="1316736"/>
            <a:ext cx="10515600" cy="4352546"/>
          </a:xfrm>
          <a:prstGeom prst="rect">
            <a:avLst/>
          </a:prstGeom>
          <a:noFill/>
          <a:ln>
            <a:noFill/>
          </a:ln>
        </p:spPr>
        <p:txBody>
          <a:bodyPr anchorCtr="0" anchor="t" bIns="91400" lIns="91400" spcFirstLastPara="1" rIns="91400" wrap="square" tIns="91400">
            <a:noAutofit/>
          </a:bodyPr>
          <a:lstStyle/>
          <a:p>
            <a:pPr indent="0" lvl="0" marL="0" marR="0" rtl="0" algn="l">
              <a:lnSpc>
                <a:spcPct val="90000"/>
              </a:lnSpc>
              <a:spcBef>
                <a:spcPts val="0"/>
              </a:spcBef>
              <a:spcAft>
                <a:spcPts val="0"/>
              </a:spcAft>
              <a:buClr>
                <a:srgbClr val="C00000"/>
              </a:buClr>
              <a:buSzPts val="2800"/>
              <a:buFont typeface="Arial"/>
              <a:buNone/>
            </a:pPr>
            <a:r>
              <a:rPr b="0" i="0" lang="en-GB" sz="2800" u="none" cap="none" strike="noStrike">
                <a:solidFill>
                  <a:schemeClr val="dk1"/>
                </a:solidFill>
                <a:latin typeface="Arial"/>
                <a:ea typeface="Arial"/>
                <a:cs typeface="Arial"/>
                <a:sym typeface="Arial"/>
              </a:rPr>
              <a:t>Having planned and organised your event, the invitation is all important to ensuring the arrival of the participating teams.</a:t>
            </a:r>
            <a:endParaRPr/>
          </a:p>
          <a:p>
            <a:pPr indent="-2286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What information needs to be provided in an event invitation?</a:t>
            </a:r>
            <a:endParaRPr/>
          </a:p>
          <a:p>
            <a:pPr indent="-2286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You will have a home study task to complete based on event invitation.</a:t>
            </a:r>
            <a:endParaRPr/>
          </a:p>
          <a:p>
            <a:pPr indent="1270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3"/>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Event Review</a:t>
            </a:r>
            <a:endParaRPr b="0" i="0" sz="3959" u="none" cap="none" strike="noStrike">
              <a:solidFill>
                <a:srgbClr val="C00000"/>
              </a:solidFill>
              <a:latin typeface="Arial"/>
              <a:ea typeface="Arial"/>
              <a:cs typeface="Arial"/>
              <a:sym typeface="Arial"/>
            </a:endParaRPr>
          </a:p>
        </p:txBody>
      </p:sp>
      <p:sp>
        <p:nvSpPr>
          <p:cNvPr id="295" name="Google Shape;295;p43"/>
          <p:cNvSpPr txBox="1"/>
          <p:nvPr>
            <p:ph idx="1" type="body"/>
          </p:nvPr>
        </p:nvSpPr>
        <p:spPr>
          <a:xfrm>
            <a:off x="838200" y="1316736"/>
            <a:ext cx="10515600" cy="4352546"/>
          </a:xfrm>
          <a:prstGeom prst="rect">
            <a:avLst/>
          </a:prstGeom>
          <a:noFill/>
          <a:ln>
            <a:noFill/>
          </a:ln>
        </p:spPr>
        <p:txBody>
          <a:bodyPr anchorCtr="0" anchor="t" bIns="91400" lIns="91400" spcFirstLastPara="1" rIns="91400" wrap="square" tIns="91400">
            <a:noAutofit/>
          </a:bodyPr>
          <a:lstStyle/>
          <a:p>
            <a:pPr indent="-228600" lvl="0" marL="228600" marR="0" rtl="0" algn="l">
              <a:lnSpc>
                <a:spcPct val="80000"/>
              </a:lnSpc>
              <a:spcBef>
                <a:spcPts val="0"/>
              </a:spcBef>
              <a:spcAft>
                <a:spcPts val="0"/>
              </a:spcAft>
              <a:buClr>
                <a:srgbClr val="C00000"/>
              </a:buClr>
              <a:buSzPts val="2200"/>
              <a:buFont typeface="Arial"/>
              <a:buChar char="•"/>
            </a:pPr>
            <a:r>
              <a:rPr b="0" i="0" lang="en-GB" sz="2200" u="none" cap="none" strike="noStrike">
                <a:solidFill>
                  <a:schemeClr val="dk1"/>
                </a:solidFill>
                <a:latin typeface="Arial"/>
                <a:ea typeface="Arial"/>
                <a:cs typeface="Arial"/>
                <a:sym typeface="Arial"/>
              </a:rPr>
              <a:t>It is important that as an organising group, that your event is reviewed, in order    to improve the operation / experience for the next event.</a:t>
            </a:r>
            <a:endParaRPr/>
          </a:p>
          <a:p>
            <a:pPr indent="-228600" lvl="0" marL="228600" marR="0" rtl="0" algn="l">
              <a:lnSpc>
                <a:spcPct val="80000"/>
              </a:lnSpc>
              <a:spcBef>
                <a:spcPts val="4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400"/>
              </a:spcBef>
              <a:spcAft>
                <a:spcPts val="0"/>
              </a:spcAft>
              <a:buClr>
                <a:srgbClr val="C00000"/>
              </a:buClr>
              <a:buSzPts val="2200"/>
              <a:buFont typeface="Arial"/>
              <a:buChar char="•"/>
            </a:pPr>
            <a:r>
              <a:rPr b="0" i="0" lang="en-GB" sz="2200" u="none" cap="none" strike="noStrike">
                <a:solidFill>
                  <a:schemeClr val="dk1"/>
                </a:solidFill>
                <a:latin typeface="Arial"/>
                <a:ea typeface="Arial"/>
                <a:cs typeface="Arial"/>
                <a:sym typeface="Arial"/>
              </a:rPr>
              <a:t>What should be the outcome of a review process? </a:t>
            </a:r>
            <a:endParaRPr/>
          </a:p>
          <a:p>
            <a:pPr indent="-228600" lvl="0" marL="228600" marR="0" rtl="0" algn="l">
              <a:lnSpc>
                <a:spcPct val="80000"/>
              </a:lnSpc>
              <a:spcBef>
                <a:spcPts val="4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400"/>
              </a:spcBef>
              <a:spcAft>
                <a:spcPts val="0"/>
              </a:spcAft>
              <a:buClr>
                <a:srgbClr val="C00000"/>
              </a:buClr>
              <a:buSzPts val="2200"/>
              <a:buFont typeface="Arial"/>
              <a:buChar char="•"/>
            </a:pPr>
            <a:r>
              <a:rPr b="0" i="0" lang="en-GB" sz="2200" u="none" cap="none" strike="noStrike">
                <a:solidFill>
                  <a:schemeClr val="dk1"/>
                </a:solidFill>
                <a:latin typeface="Arial"/>
                <a:ea typeface="Arial"/>
                <a:cs typeface="Arial"/>
                <a:sym typeface="Arial"/>
              </a:rPr>
              <a:t>What questions could be asked about the whole process of organising an event?</a:t>
            </a:r>
            <a:endParaRPr/>
          </a:p>
          <a:p>
            <a:pPr indent="-228600" lvl="0" marL="228600" marR="0" rtl="0" algn="l">
              <a:lnSpc>
                <a:spcPct val="80000"/>
              </a:lnSpc>
              <a:spcBef>
                <a:spcPts val="4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400"/>
              </a:spcBef>
              <a:spcAft>
                <a:spcPts val="0"/>
              </a:spcAft>
              <a:buClr>
                <a:srgbClr val="C00000"/>
              </a:buClr>
              <a:buSzPts val="2200"/>
              <a:buFont typeface="Arial"/>
              <a:buChar char="•"/>
            </a:pPr>
            <a:r>
              <a:rPr b="0" i="0" lang="en-GB" sz="2200" u="none" cap="none" strike="noStrike">
                <a:solidFill>
                  <a:schemeClr val="dk1"/>
                </a:solidFill>
                <a:latin typeface="Arial"/>
                <a:ea typeface="Arial"/>
                <a:cs typeface="Arial"/>
                <a:sym typeface="Arial"/>
              </a:rPr>
              <a:t>Located in your workbooks is an example event review form. </a:t>
            </a:r>
            <a:endParaRPr/>
          </a:p>
          <a:p>
            <a:pPr indent="-228600" lvl="0" marL="228600" marR="0" rtl="0" algn="l">
              <a:lnSpc>
                <a:spcPct val="80000"/>
              </a:lnSpc>
              <a:spcBef>
                <a:spcPts val="4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400"/>
              </a:spcBef>
              <a:spcAft>
                <a:spcPts val="0"/>
              </a:spcAft>
              <a:buClr>
                <a:srgbClr val="C00000"/>
              </a:buClr>
              <a:buSzPts val="2200"/>
              <a:buFont typeface="Arial"/>
              <a:buChar char="•"/>
            </a:pPr>
            <a:r>
              <a:rPr b="0" i="0" lang="en-GB" sz="2200" u="none" cap="none" strike="noStrike">
                <a:solidFill>
                  <a:schemeClr val="dk1"/>
                </a:solidFill>
                <a:latin typeface="Arial"/>
                <a:ea typeface="Arial"/>
                <a:cs typeface="Arial"/>
                <a:sym typeface="Arial"/>
              </a:rPr>
              <a:t>After you have conducted an event, complete the Plan – Do – Review cycle. Convene a meeting and complete the form on page in your workbook to action plan for your next event.</a:t>
            </a:r>
            <a:endParaRPr/>
          </a:p>
          <a:p>
            <a:pPr indent="1270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4"/>
          <p:cNvSpPr txBox="1"/>
          <p:nvPr>
            <p:ph type="title"/>
          </p:nvPr>
        </p:nvSpPr>
        <p:spPr>
          <a:xfrm>
            <a:off x="838200" y="346836"/>
            <a:ext cx="10515600" cy="659004"/>
          </a:xfrm>
          <a:prstGeom prst="rect">
            <a:avLst/>
          </a:prstGeom>
          <a:noFill/>
          <a:ln>
            <a:noFill/>
          </a:ln>
        </p:spPr>
        <p:txBody>
          <a:bodyPr anchorCtr="0" anchor="t" bIns="91400" lIns="91400" spcFirstLastPara="1" rIns="91400" wrap="square" tIns="91400">
            <a:noAutofit/>
          </a:bodyPr>
          <a:lstStyle/>
          <a:p>
            <a:pPr indent="0" lvl="0" marL="0" marR="0" rtl="0" algn="ctr">
              <a:lnSpc>
                <a:spcPct val="90000"/>
              </a:lnSpc>
              <a:spcBef>
                <a:spcPts val="0"/>
              </a:spcBef>
              <a:spcAft>
                <a:spcPts val="0"/>
              </a:spcAft>
              <a:buClr>
                <a:srgbClr val="C00000"/>
              </a:buClr>
              <a:buSzPts val="3959"/>
              <a:buFont typeface="Arial"/>
              <a:buNone/>
            </a:pPr>
            <a:r>
              <a:rPr b="0" i="0" lang="en-GB" sz="3959" u="none" cap="none" strike="noStrike">
                <a:solidFill>
                  <a:srgbClr val="C00000"/>
                </a:solidFill>
                <a:latin typeface="Arial"/>
                <a:ea typeface="Arial"/>
                <a:cs typeface="Arial"/>
                <a:sym typeface="Arial"/>
              </a:rPr>
              <a:t>Summary</a:t>
            </a:r>
            <a:endParaRPr b="0" i="0" sz="3959" u="none" cap="none" strike="noStrike">
              <a:solidFill>
                <a:srgbClr val="C00000"/>
              </a:solidFill>
              <a:latin typeface="Arial"/>
              <a:ea typeface="Arial"/>
              <a:cs typeface="Arial"/>
              <a:sym typeface="Arial"/>
            </a:endParaRPr>
          </a:p>
        </p:txBody>
      </p:sp>
      <p:sp>
        <p:nvSpPr>
          <p:cNvPr id="301" name="Google Shape;301;p44"/>
          <p:cNvSpPr txBox="1"/>
          <p:nvPr>
            <p:ph idx="1" type="body"/>
          </p:nvPr>
        </p:nvSpPr>
        <p:spPr>
          <a:xfrm>
            <a:off x="838200" y="1316736"/>
            <a:ext cx="10515600" cy="4352546"/>
          </a:xfrm>
          <a:prstGeom prst="rect">
            <a:avLst/>
          </a:prstGeom>
          <a:noFill/>
          <a:ln>
            <a:noFill/>
          </a:ln>
        </p:spPr>
        <p:txBody>
          <a:bodyPr anchorCtr="0" anchor="t" bIns="91400" lIns="91400" spcFirstLastPara="1" rIns="91400" wrap="square" tIns="91400">
            <a:noAutofit/>
          </a:bodyPr>
          <a:lstStyle/>
          <a:p>
            <a:pPr indent="-228600" lvl="0" marL="228600" marR="0" rtl="0" algn="l">
              <a:lnSpc>
                <a:spcPct val="80000"/>
              </a:lnSpc>
              <a:spcBef>
                <a:spcPts val="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What is the difference between a Festival and a Tournament?</a:t>
            </a:r>
            <a:endParaRPr/>
          </a:p>
          <a:p>
            <a:pPr indent="-228600" lvl="0" marL="228600" marR="0" rtl="0" algn="l">
              <a:lnSpc>
                <a:spcPct val="80000"/>
              </a:lnSpc>
              <a:spcBef>
                <a:spcPts val="5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5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What are some of the organisational requirements of an event?</a:t>
            </a:r>
            <a:endParaRPr/>
          </a:p>
          <a:p>
            <a:pPr indent="-228600" lvl="0" marL="228600" marR="0" rtl="0" algn="l">
              <a:lnSpc>
                <a:spcPct val="80000"/>
              </a:lnSpc>
              <a:spcBef>
                <a:spcPts val="5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5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What do you now understand about  the use of participation and scoring matrices?</a:t>
            </a:r>
            <a:endParaRPr/>
          </a:p>
          <a:p>
            <a:pPr indent="-228600" lvl="0" marL="228600" marR="0" rtl="0" algn="l">
              <a:lnSpc>
                <a:spcPct val="80000"/>
              </a:lnSpc>
              <a:spcBef>
                <a:spcPts val="5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500"/>
              </a:spcBef>
              <a:spcAft>
                <a:spcPts val="0"/>
              </a:spcAft>
              <a:buClr>
                <a:srgbClr val="C00000"/>
              </a:buClr>
              <a:buSzPts val="2800"/>
              <a:buFont typeface="Arial"/>
              <a:buChar char="•"/>
            </a:pPr>
            <a:r>
              <a:rPr b="0" i="0" lang="en-GB" sz="2800" u="none" cap="none" strike="noStrike">
                <a:solidFill>
                  <a:schemeClr val="dk1"/>
                </a:solidFill>
                <a:latin typeface="Arial"/>
                <a:ea typeface="Arial"/>
                <a:cs typeface="Arial"/>
                <a:sym typeface="Arial"/>
              </a:rPr>
              <a:t>What is some of the key information to be placed in an event invitation?</a:t>
            </a:r>
            <a:endParaRPr/>
          </a:p>
          <a:p>
            <a:pPr indent="1270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5"/>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Course Reflection</a:t>
            </a:r>
            <a:endParaRPr/>
          </a:p>
        </p:txBody>
      </p:sp>
      <p:sp>
        <p:nvSpPr>
          <p:cNvPr id="307" name="Google Shape;307;p45"/>
          <p:cNvSpPr txBox="1"/>
          <p:nvPr>
            <p:ph idx="1" type="body"/>
          </p:nvPr>
        </p:nvSpPr>
        <p:spPr>
          <a:xfrm>
            <a:off x="838200" y="1316735"/>
            <a:ext cx="10515600" cy="4352547"/>
          </a:xfrm>
          <a:prstGeom prst="rect">
            <a:avLst/>
          </a:prstGeom>
          <a:noFill/>
          <a:ln>
            <a:noFill/>
          </a:ln>
        </p:spPr>
        <p:txBody>
          <a:bodyPr anchorCtr="0" anchor="t" bIns="45675" lIns="45675" spcFirstLastPara="1" rIns="45675" wrap="square" tIns="45675">
            <a:noAutofit/>
          </a:bodyPr>
          <a:lstStyle/>
          <a:p>
            <a:pPr indent="0" lvl="0" marL="0" marR="0" rtl="0" algn="l">
              <a:lnSpc>
                <a:spcPct val="90000"/>
              </a:lnSpc>
              <a:spcBef>
                <a:spcPts val="0"/>
              </a:spcBef>
              <a:spcAft>
                <a:spcPts val="0"/>
              </a:spcAft>
              <a:buClr>
                <a:srgbClr val="C00000"/>
              </a:buClr>
              <a:buSzPts val="2800"/>
              <a:buFont typeface="Arial"/>
              <a:buNone/>
            </a:pPr>
            <a:r>
              <a:rPr b="0" i="0" lang="en-GB" sz="2800" u="none" cap="none" strike="noStrike">
                <a:solidFill>
                  <a:srgbClr val="C00000"/>
                </a:solidFill>
                <a:latin typeface="Arial"/>
                <a:ea typeface="Arial"/>
                <a:cs typeface="Arial"/>
                <a:sym typeface="Arial"/>
              </a:rPr>
              <a:t>Please answer the following reflection questions:</a:t>
            </a:r>
            <a:endParaRPr/>
          </a:p>
          <a:p>
            <a:pPr indent="-228600" lvl="0" marL="228600" marR="0" rtl="0" algn="l">
              <a:lnSpc>
                <a:spcPct val="90000"/>
              </a:lnSpc>
              <a:spcBef>
                <a:spcPts val="1000"/>
              </a:spcBef>
              <a:spcAft>
                <a:spcPts val="0"/>
              </a:spcAft>
              <a:buClr>
                <a:srgbClr val="C00000"/>
              </a:buClr>
              <a:buSzPts val="2800"/>
              <a:buFont typeface="Arial"/>
              <a:buNone/>
            </a:pPr>
            <a:r>
              <a:t/>
            </a:r>
            <a:endParaRPr b="0" i="0" sz="2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rgbClr val="C00000"/>
                </a:solidFill>
                <a:latin typeface="Arial"/>
                <a:ea typeface="Arial"/>
                <a:cs typeface="Arial"/>
                <a:sym typeface="Arial"/>
              </a:rPr>
              <a:t>What did you learn?</a:t>
            </a:r>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rgbClr val="C00000"/>
                </a:solidFill>
                <a:latin typeface="Arial"/>
                <a:ea typeface="Arial"/>
                <a:cs typeface="Arial"/>
                <a:sym typeface="Arial"/>
              </a:rPr>
              <a:t>What did you find interesting?</a:t>
            </a:r>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rgbClr val="C00000"/>
                </a:solidFill>
                <a:latin typeface="Arial"/>
                <a:ea typeface="Arial"/>
                <a:cs typeface="Arial"/>
                <a:sym typeface="Arial"/>
              </a:rPr>
              <a:t>If you were to ask your coach educator one question regarding the TAG course, what question would you ask?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0"/>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Learning Outcomes Pt.1</a:t>
            </a:r>
            <a:endParaRPr/>
          </a:p>
        </p:txBody>
      </p:sp>
      <p:sp>
        <p:nvSpPr>
          <p:cNvPr id="57" name="Google Shape;57;p10"/>
          <p:cNvSpPr txBox="1"/>
          <p:nvPr>
            <p:ph idx="1" type="body"/>
          </p:nvPr>
        </p:nvSpPr>
        <p:spPr>
          <a:xfrm>
            <a:off x="838200" y="1548227"/>
            <a:ext cx="10515600" cy="3741402"/>
          </a:xfrm>
          <a:prstGeom prst="rect">
            <a:avLst/>
          </a:prstGeom>
          <a:noFill/>
          <a:ln>
            <a:noFill/>
          </a:ln>
        </p:spPr>
        <p:txBody>
          <a:bodyPr anchorCtr="0" anchor="t" bIns="45675" lIns="45675" spcFirstLastPara="1" rIns="45675" wrap="square" tIns="45675">
            <a:noAutofit/>
          </a:bodyPr>
          <a:lstStyle/>
          <a:p>
            <a:pPr indent="0" lvl="0" marL="0" marR="0" rtl="0" algn="l">
              <a:lnSpc>
                <a:spcPct val="90000"/>
              </a:lnSpc>
              <a:spcBef>
                <a:spcPts val="0"/>
              </a:spcBef>
              <a:spcAft>
                <a:spcPts val="0"/>
              </a:spcAft>
              <a:buClr>
                <a:srgbClr val="C00000"/>
              </a:buClr>
              <a:buSzPts val="2800"/>
              <a:buFont typeface="Arial"/>
              <a:buNone/>
            </a:pPr>
            <a:r>
              <a:rPr b="0" i="0" lang="en-GB" sz="2800" u="none" cap="none" strike="noStrike">
                <a:solidFill>
                  <a:srgbClr val="C00000"/>
                </a:solidFill>
                <a:latin typeface="Arial"/>
                <a:ea typeface="Arial"/>
                <a:cs typeface="Arial"/>
                <a:sym typeface="Arial"/>
              </a:rPr>
              <a:t>By the end of the </a:t>
            </a:r>
            <a:r>
              <a:rPr lang="en-GB"/>
              <a:t>first section</a:t>
            </a:r>
            <a:r>
              <a:rPr b="0" i="0" lang="en-GB" sz="2800" u="none" cap="none" strike="noStrike">
                <a:solidFill>
                  <a:srgbClr val="C00000"/>
                </a:solidFill>
                <a:latin typeface="Arial"/>
                <a:ea typeface="Arial"/>
                <a:cs typeface="Arial"/>
                <a:sym typeface="Arial"/>
              </a:rPr>
              <a:t> you will be able to –</a:t>
            </a:r>
            <a:endParaRPr/>
          </a:p>
          <a:p>
            <a:pPr indent="0" lvl="0" marL="0" marR="0" rtl="0" algn="l">
              <a:lnSpc>
                <a:spcPct val="90000"/>
              </a:lnSpc>
              <a:spcBef>
                <a:spcPts val="1000"/>
              </a:spcBef>
              <a:spcAft>
                <a:spcPts val="0"/>
              </a:spcAft>
              <a:buClr>
                <a:srgbClr val="C00000"/>
              </a:buClr>
              <a:buSzPts val="2800"/>
              <a:buFont typeface="Arial"/>
              <a:buNone/>
            </a:pPr>
            <a:r>
              <a:t/>
            </a:r>
            <a:endParaRPr b="0" i="0" sz="2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rgbClr val="C00000"/>
                </a:solidFill>
                <a:latin typeface="Arial"/>
                <a:ea typeface="Arial"/>
                <a:cs typeface="Arial"/>
                <a:sym typeface="Arial"/>
              </a:rPr>
              <a:t>Understand and Provide a safe and fun environment to learn.</a:t>
            </a:r>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rgbClr val="C00000"/>
                </a:solidFill>
                <a:latin typeface="Arial"/>
                <a:ea typeface="Arial"/>
                <a:cs typeface="Arial"/>
                <a:sym typeface="Arial"/>
              </a:rPr>
              <a:t>Understand the benefits of coaching through games.</a:t>
            </a:r>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rgbClr val="C00000"/>
                </a:solidFill>
                <a:latin typeface="Arial"/>
                <a:ea typeface="Arial"/>
                <a:cs typeface="Arial"/>
                <a:sym typeface="Arial"/>
              </a:rPr>
              <a:t>Understand the benefits of ‘Whole Player, Whole Coach approach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6"/>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Course Learning Outcomes</a:t>
            </a:r>
            <a:endParaRPr/>
          </a:p>
        </p:txBody>
      </p:sp>
      <p:sp>
        <p:nvSpPr>
          <p:cNvPr id="313" name="Google Shape;313;p46"/>
          <p:cNvSpPr txBox="1"/>
          <p:nvPr>
            <p:ph idx="1" type="body"/>
          </p:nvPr>
        </p:nvSpPr>
        <p:spPr>
          <a:xfrm>
            <a:off x="838200" y="1548227"/>
            <a:ext cx="10515600" cy="3741402"/>
          </a:xfrm>
          <a:prstGeom prst="rect">
            <a:avLst/>
          </a:prstGeom>
          <a:noFill/>
          <a:ln>
            <a:noFill/>
          </a:ln>
        </p:spPr>
        <p:txBody>
          <a:bodyPr anchorCtr="0" anchor="t" bIns="45675" lIns="45675" spcFirstLastPara="1" rIns="45675" wrap="square" tIns="45675">
            <a:noAutofit/>
          </a:bodyPr>
          <a:lstStyle/>
          <a:p>
            <a:pPr indent="0" lvl="0" marL="0" marR="0" rtl="0" algn="l">
              <a:lnSpc>
                <a:spcPct val="90000"/>
              </a:lnSpc>
              <a:spcBef>
                <a:spcPts val="0"/>
              </a:spcBef>
              <a:spcAft>
                <a:spcPts val="0"/>
              </a:spcAft>
              <a:buClr>
                <a:srgbClr val="C00000"/>
              </a:buClr>
              <a:buSzPts val="2688"/>
              <a:buFont typeface="Arial"/>
              <a:buNone/>
            </a:pPr>
            <a:r>
              <a:rPr b="0" i="0" lang="en-GB" sz="2688" u="none" cap="none" strike="noStrike">
                <a:solidFill>
                  <a:srgbClr val="C00000"/>
                </a:solidFill>
                <a:latin typeface="Arial"/>
                <a:ea typeface="Arial"/>
                <a:cs typeface="Arial"/>
                <a:sym typeface="Arial"/>
              </a:rPr>
              <a:t>By the end of the course you will be able to –</a:t>
            </a:r>
            <a:endParaRPr/>
          </a:p>
          <a:p>
            <a:pPr indent="0" lvl="0" marL="0" marR="0" rtl="0" algn="l">
              <a:lnSpc>
                <a:spcPct val="90000"/>
              </a:lnSpc>
              <a:spcBef>
                <a:spcPts val="900"/>
              </a:spcBef>
              <a:spcAft>
                <a:spcPts val="0"/>
              </a:spcAft>
              <a:buClr>
                <a:srgbClr val="C00000"/>
              </a:buClr>
              <a:buSzPts val="2800"/>
              <a:buFont typeface="Arial"/>
              <a:buNone/>
            </a:pPr>
            <a:r>
              <a:t/>
            </a:r>
            <a:endParaRPr b="0" i="0" sz="2800" u="none" cap="none" strike="noStrike">
              <a:solidFill>
                <a:srgbClr val="C00000"/>
              </a:solidFill>
              <a:latin typeface="Arial"/>
              <a:ea typeface="Arial"/>
              <a:cs typeface="Arial"/>
              <a:sym typeface="Arial"/>
            </a:endParaRPr>
          </a:p>
          <a:p>
            <a:pPr indent="-219454" lvl="0" marL="219454" marR="0" rtl="0" algn="l">
              <a:lnSpc>
                <a:spcPct val="90000"/>
              </a:lnSpc>
              <a:spcBef>
                <a:spcPts val="900"/>
              </a:spcBef>
              <a:spcAft>
                <a:spcPts val="0"/>
              </a:spcAft>
              <a:buClr>
                <a:srgbClr val="C00000"/>
              </a:buClr>
              <a:buSzPts val="2600"/>
              <a:buFont typeface="Arial"/>
              <a:buChar char="•"/>
            </a:pPr>
            <a:r>
              <a:rPr b="0" i="0" lang="en-GB" sz="2688" u="none" cap="none" strike="noStrike">
                <a:solidFill>
                  <a:srgbClr val="C00000"/>
                </a:solidFill>
                <a:latin typeface="Arial"/>
                <a:ea typeface="Arial"/>
                <a:cs typeface="Arial"/>
                <a:sym typeface="Arial"/>
              </a:rPr>
              <a:t>Provide a </a:t>
            </a:r>
            <a:r>
              <a:rPr b="1" i="0" lang="en-GB" sz="2688" u="none" cap="none" strike="noStrike">
                <a:solidFill>
                  <a:srgbClr val="C00000"/>
                </a:solidFill>
                <a:latin typeface="Arial"/>
                <a:ea typeface="Arial"/>
                <a:cs typeface="Arial"/>
                <a:sym typeface="Arial"/>
              </a:rPr>
              <a:t>safe</a:t>
            </a:r>
            <a:r>
              <a:rPr b="0" i="0" lang="en-GB" sz="2688" u="none" cap="none" strike="noStrike">
                <a:solidFill>
                  <a:srgbClr val="C00000"/>
                </a:solidFill>
                <a:latin typeface="Arial"/>
                <a:ea typeface="Arial"/>
                <a:cs typeface="Arial"/>
                <a:sym typeface="Arial"/>
              </a:rPr>
              <a:t> and </a:t>
            </a:r>
            <a:r>
              <a:rPr b="1" i="0" lang="en-GB" sz="2688" u="none" cap="none" strike="noStrike">
                <a:solidFill>
                  <a:srgbClr val="C00000"/>
                </a:solidFill>
                <a:latin typeface="Arial"/>
                <a:ea typeface="Arial"/>
                <a:cs typeface="Arial"/>
                <a:sym typeface="Arial"/>
              </a:rPr>
              <a:t>fun</a:t>
            </a:r>
            <a:r>
              <a:rPr b="0" i="0" lang="en-GB" sz="2688" u="none" cap="none" strike="noStrike">
                <a:solidFill>
                  <a:srgbClr val="C00000"/>
                </a:solidFill>
                <a:latin typeface="Arial"/>
                <a:ea typeface="Arial"/>
                <a:cs typeface="Arial"/>
                <a:sym typeface="Arial"/>
              </a:rPr>
              <a:t> environment to </a:t>
            </a:r>
            <a:r>
              <a:rPr b="1" i="0" lang="en-GB" sz="2688" u="none" cap="none" strike="noStrike">
                <a:solidFill>
                  <a:srgbClr val="C00000"/>
                </a:solidFill>
                <a:latin typeface="Arial"/>
                <a:ea typeface="Arial"/>
                <a:cs typeface="Arial"/>
                <a:sym typeface="Arial"/>
              </a:rPr>
              <a:t>learn</a:t>
            </a:r>
            <a:r>
              <a:rPr b="0" i="0" lang="en-GB" sz="2688" u="none" cap="none" strike="noStrike">
                <a:solidFill>
                  <a:srgbClr val="C00000"/>
                </a:solidFill>
                <a:latin typeface="Arial"/>
                <a:ea typeface="Arial"/>
                <a:cs typeface="Arial"/>
                <a:sym typeface="Arial"/>
              </a:rPr>
              <a:t>.</a:t>
            </a:r>
            <a:endParaRPr/>
          </a:p>
          <a:p>
            <a:pPr indent="-219454" lvl="0" marL="219454" marR="0" rtl="0" algn="l">
              <a:lnSpc>
                <a:spcPct val="90000"/>
              </a:lnSpc>
              <a:spcBef>
                <a:spcPts val="900"/>
              </a:spcBef>
              <a:spcAft>
                <a:spcPts val="0"/>
              </a:spcAft>
              <a:buClr>
                <a:srgbClr val="C00000"/>
              </a:buClr>
              <a:buSzPts val="2600"/>
              <a:buFont typeface="Arial"/>
              <a:buChar char="•"/>
            </a:pPr>
            <a:r>
              <a:rPr b="0" i="0" lang="en-GB" sz="2688" u="none" cap="none" strike="noStrike">
                <a:solidFill>
                  <a:srgbClr val="C00000"/>
                </a:solidFill>
                <a:latin typeface="Arial"/>
                <a:ea typeface="Arial"/>
                <a:cs typeface="Arial"/>
                <a:sym typeface="Arial"/>
              </a:rPr>
              <a:t>Ability to coach and understand the </a:t>
            </a:r>
            <a:r>
              <a:rPr b="1" i="0" lang="en-GB" sz="2688" u="none" cap="none" strike="noStrike">
                <a:solidFill>
                  <a:srgbClr val="C00000"/>
                </a:solidFill>
                <a:latin typeface="Arial"/>
                <a:ea typeface="Arial"/>
                <a:cs typeface="Arial"/>
                <a:sym typeface="Arial"/>
              </a:rPr>
              <a:t>benefits</a:t>
            </a:r>
            <a:r>
              <a:rPr b="0" i="0" lang="en-GB" sz="2688" u="none" cap="none" strike="noStrike">
                <a:solidFill>
                  <a:srgbClr val="C00000"/>
                </a:solidFill>
                <a:latin typeface="Arial"/>
                <a:ea typeface="Arial"/>
                <a:cs typeface="Arial"/>
                <a:sym typeface="Arial"/>
              </a:rPr>
              <a:t> of </a:t>
            </a:r>
            <a:r>
              <a:rPr b="1" i="0" lang="en-GB" sz="2688" u="none" cap="none" strike="noStrike">
                <a:solidFill>
                  <a:srgbClr val="C00000"/>
                </a:solidFill>
                <a:latin typeface="Arial"/>
                <a:ea typeface="Arial"/>
                <a:cs typeface="Arial"/>
                <a:sym typeface="Arial"/>
              </a:rPr>
              <a:t>coaching through games</a:t>
            </a:r>
            <a:r>
              <a:rPr b="0" i="0" lang="en-GB" sz="2688" u="none" cap="none" strike="noStrike">
                <a:solidFill>
                  <a:srgbClr val="C00000"/>
                </a:solidFill>
                <a:latin typeface="Arial"/>
                <a:ea typeface="Arial"/>
                <a:cs typeface="Arial"/>
                <a:sym typeface="Arial"/>
              </a:rPr>
              <a:t>.</a:t>
            </a:r>
            <a:endParaRPr/>
          </a:p>
          <a:p>
            <a:pPr indent="-219454" lvl="0" marL="219454" marR="0" rtl="0" algn="l">
              <a:lnSpc>
                <a:spcPct val="90000"/>
              </a:lnSpc>
              <a:spcBef>
                <a:spcPts val="900"/>
              </a:spcBef>
              <a:spcAft>
                <a:spcPts val="0"/>
              </a:spcAft>
              <a:buClr>
                <a:srgbClr val="C00000"/>
              </a:buClr>
              <a:buSzPts val="2600"/>
              <a:buFont typeface="Arial"/>
              <a:buChar char="•"/>
            </a:pPr>
            <a:r>
              <a:rPr b="0" i="0" lang="en-GB" sz="2688" u="none" cap="none" strike="noStrike">
                <a:solidFill>
                  <a:srgbClr val="C00000"/>
                </a:solidFill>
                <a:latin typeface="Arial"/>
                <a:ea typeface="Arial"/>
                <a:cs typeface="Arial"/>
                <a:sym typeface="Arial"/>
              </a:rPr>
              <a:t>Understand the </a:t>
            </a:r>
            <a:r>
              <a:rPr b="1" i="0" lang="en-GB" sz="2688" u="none" cap="none" strike="noStrike">
                <a:solidFill>
                  <a:srgbClr val="C00000"/>
                </a:solidFill>
                <a:latin typeface="Arial"/>
                <a:ea typeface="Arial"/>
                <a:cs typeface="Arial"/>
                <a:sym typeface="Arial"/>
              </a:rPr>
              <a:t>benefits</a:t>
            </a:r>
            <a:r>
              <a:rPr b="0" i="0" lang="en-GB" sz="2688" u="none" cap="none" strike="noStrike">
                <a:solidFill>
                  <a:srgbClr val="C00000"/>
                </a:solidFill>
                <a:latin typeface="Arial"/>
                <a:ea typeface="Arial"/>
                <a:cs typeface="Arial"/>
                <a:sym typeface="Arial"/>
              </a:rPr>
              <a:t> of ‘</a:t>
            </a:r>
            <a:r>
              <a:rPr b="1" i="0" lang="en-GB" sz="2688" u="none" cap="none" strike="noStrike">
                <a:solidFill>
                  <a:srgbClr val="C00000"/>
                </a:solidFill>
                <a:latin typeface="Arial"/>
                <a:ea typeface="Arial"/>
                <a:cs typeface="Arial"/>
                <a:sym typeface="Arial"/>
              </a:rPr>
              <a:t>Whole Player</a:t>
            </a:r>
            <a:r>
              <a:rPr b="0" i="0" lang="en-GB" sz="2688" u="none" cap="none" strike="noStrike">
                <a:solidFill>
                  <a:srgbClr val="C00000"/>
                </a:solidFill>
                <a:latin typeface="Arial"/>
                <a:ea typeface="Arial"/>
                <a:cs typeface="Arial"/>
                <a:sym typeface="Arial"/>
              </a:rPr>
              <a:t>, </a:t>
            </a:r>
            <a:r>
              <a:rPr b="1" i="0" lang="en-GB" sz="2688" u="none" cap="none" strike="noStrike">
                <a:solidFill>
                  <a:srgbClr val="C00000"/>
                </a:solidFill>
                <a:latin typeface="Arial"/>
                <a:ea typeface="Arial"/>
                <a:cs typeface="Arial"/>
                <a:sym typeface="Arial"/>
              </a:rPr>
              <a:t>Whole Coach</a:t>
            </a:r>
            <a:r>
              <a:rPr b="0" i="0" lang="en-GB" sz="2688" u="none" cap="none" strike="noStrike">
                <a:solidFill>
                  <a:srgbClr val="C00000"/>
                </a:solidFill>
                <a:latin typeface="Arial"/>
                <a:ea typeface="Arial"/>
                <a:cs typeface="Arial"/>
                <a:sym typeface="Arial"/>
              </a:rPr>
              <a:t>’</a:t>
            </a:r>
            <a:endParaRPr/>
          </a:p>
          <a:p>
            <a:pPr indent="-219454" lvl="0" marL="219454" marR="0" rtl="0" algn="l">
              <a:lnSpc>
                <a:spcPct val="90000"/>
              </a:lnSpc>
              <a:spcBef>
                <a:spcPts val="900"/>
              </a:spcBef>
              <a:spcAft>
                <a:spcPts val="0"/>
              </a:spcAft>
              <a:buClr>
                <a:srgbClr val="C00000"/>
              </a:buClr>
              <a:buSzPts val="2600"/>
              <a:buFont typeface="Arial"/>
              <a:buChar char="•"/>
            </a:pPr>
            <a:r>
              <a:rPr b="0" i="0" lang="en-GB" sz="2688" u="none" cap="none" strike="noStrike">
                <a:solidFill>
                  <a:srgbClr val="C00000"/>
                </a:solidFill>
                <a:latin typeface="Arial"/>
                <a:ea typeface="Arial"/>
                <a:cs typeface="Arial"/>
                <a:sym typeface="Arial"/>
              </a:rPr>
              <a:t>Understand the r</a:t>
            </a:r>
            <a:r>
              <a:rPr b="1" i="0" lang="en-GB" sz="2688" u="none" cap="none" strike="noStrike">
                <a:solidFill>
                  <a:srgbClr val="C00000"/>
                </a:solidFill>
                <a:latin typeface="Arial"/>
                <a:ea typeface="Arial"/>
                <a:cs typeface="Arial"/>
                <a:sym typeface="Arial"/>
              </a:rPr>
              <a:t>ole of an official and fair play in rugby</a:t>
            </a:r>
            <a:r>
              <a:rPr b="0" i="0" lang="en-GB" sz="2688" u="none" cap="none" strike="noStrike">
                <a:solidFill>
                  <a:srgbClr val="C00000"/>
                </a:solidFill>
                <a:latin typeface="Arial"/>
                <a:ea typeface="Arial"/>
                <a:cs typeface="Arial"/>
                <a:sym typeface="Arial"/>
              </a:rPr>
              <a:t>.</a:t>
            </a:r>
            <a:endParaRPr/>
          </a:p>
          <a:p>
            <a:pPr indent="-219454" lvl="0" marL="219454" marR="0" rtl="0" algn="l">
              <a:lnSpc>
                <a:spcPct val="90000"/>
              </a:lnSpc>
              <a:spcBef>
                <a:spcPts val="900"/>
              </a:spcBef>
              <a:spcAft>
                <a:spcPts val="0"/>
              </a:spcAft>
              <a:buClr>
                <a:srgbClr val="C00000"/>
              </a:buClr>
              <a:buSzPts val="2600"/>
              <a:buFont typeface="Arial"/>
              <a:buChar char="•"/>
            </a:pPr>
            <a:r>
              <a:rPr b="0" i="0" lang="en-GB" sz="2688" u="none" cap="none" strike="noStrike">
                <a:solidFill>
                  <a:srgbClr val="C00000"/>
                </a:solidFill>
                <a:latin typeface="Arial"/>
                <a:ea typeface="Arial"/>
                <a:cs typeface="Arial"/>
                <a:sym typeface="Arial"/>
              </a:rPr>
              <a:t>Understand how to </a:t>
            </a:r>
            <a:r>
              <a:rPr b="1" i="0" lang="en-GB" sz="2688" u="none" cap="none" strike="noStrike">
                <a:solidFill>
                  <a:srgbClr val="C00000"/>
                </a:solidFill>
                <a:latin typeface="Arial"/>
                <a:ea typeface="Arial"/>
                <a:cs typeface="Arial"/>
                <a:sym typeface="Arial"/>
              </a:rPr>
              <a:t>plan and run a rugby event</a:t>
            </a:r>
            <a:r>
              <a:rPr b="0" i="0" lang="en-GB" sz="2688" u="none" cap="none" strike="noStrike">
                <a:solidFill>
                  <a:srgbClr val="C00000"/>
                </a:solidFill>
                <a:latin typeface="Arial"/>
                <a:ea typeface="Arial"/>
                <a:cs typeface="Arial"/>
                <a:sym typeface="Arial"/>
              </a:rPr>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7"/>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What next?</a:t>
            </a:r>
            <a:endParaRPr/>
          </a:p>
        </p:txBody>
      </p:sp>
      <p:sp>
        <p:nvSpPr>
          <p:cNvPr id="319" name="Google Shape;319;p47"/>
          <p:cNvSpPr txBox="1"/>
          <p:nvPr>
            <p:ph idx="1" type="body"/>
          </p:nvPr>
        </p:nvSpPr>
        <p:spPr>
          <a:xfrm>
            <a:off x="838200" y="1353311"/>
            <a:ext cx="10515600" cy="4352547"/>
          </a:xfrm>
          <a:prstGeom prst="rect">
            <a:avLst/>
          </a:prstGeom>
          <a:noFill/>
          <a:ln>
            <a:noFill/>
          </a:ln>
        </p:spPr>
        <p:txBody>
          <a:bodyPr anchorCtr="0" anchor="t" bIns="45675" lIns="45675" spcFirstLastPara="1" rIns="45675" wrap="square" tIns="45675">
            <a:noAutofit/>
          </a:bodyPr>
          <a:lstStyle/>
          <a:p>
            <a:pPr indent="0" lvl="0" marL="0" marR="0" rtl="0" algn="l">
              <a:lnSpc>
                <a:spcPct val="90000"/>
              </a:lnSpc>
              <a:spcBef>
                <a:spcPts val="0"/>
              </a:spcBef>
              <a:spcAft>
                <a:spcPts val="0"/>
              </a:spcAft>
              <a:buClr>
                <a:srgbClr val="C00000"/>
              </a:buClr>
              <a:buSzPts val="2800"/>
              <a:buFont typeface="Arial"/>
              <a:buNone/>
            </a:pPr>
            <a:r>
              <a:rPr b="0" i="0" lang="en-GB" sz="2800" u="none" cap="none" strike="noStrike">
                <a:solidFill>
                  <a:srgbClr val="C00000"/>
                </a:solidFill>
                <a:latin typeface="Arial"/>
                <a:ea typeface="Arial"/>
                <a:cs typeface="Arial"/>
                <a:sym typeface="Arial"/>
              </a:rPr>
              <a:t>Continue your development:</a:t>
            </a:r>
            <a:endParaRPr/>
          </a:p>
          <a:p>
            <a:pPr indent="0" lvl="0" marL="0" marR="0" rtl="0" algn="l">
              <a:lnSpc>
                <a:spcPct val="90000"/>
              </a:lnSpc>
              <a:spcBef>
                <a:spcPts val="1000"/>
              </a:spcBef>
              <a:spcAft>
                <a:spcPts val="0"/>
              </a:spcAft>
              <a:buClr>
                <a:srgbClr val="C00000"/>
              </a:buClr>
              <a:buSzPts val="1800"/>
              <a:buFont typeface="Arial"/>
              <a:buNone/>
            </a:pPr>
            <a:r>
              <a:t/>
            </a:r>
            <a:endParaRPr b="0" i="0" sz="18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1800"/>
              <a:buFont typeface="Arial"/>
              <a:buNone/>
            </a:pPr>
            <a:r>
              <a:rPr b="0" i="0" lang="en-GB" sz="1800" u="none" cap="none" strike="noStrike">
                <a:solidFill>
                  <a:srgbClr val="C00000"/>
                </a:solidFill>
                <a:latin typeface="Arial"/>
                <a:ea typeface="Arial"/>
                <a:cs typeface="Arial"/>
                <a:sym typeface="Arial"/>
              </a:rPr>
              <a:t>WRU CPD U7 - U8:</a:t>
            </a:r>
            <a:endParaRPr/>
          </a:p>
          <a:p>
            <a:pPr indent="-228600" lvl="0" marL="228600" marR="0" rtl="0" algn="l">
              <a:lnSpc>
                <a:spcPct val="90000"/>
              </a:lnSpc>
              <a:spcBef>
                <a:spcPts val="1000"/>
              </a:spcBef>
              <a:spcAft>
                <a:spcPts val="0"/>
              </a:spcAft>
              <a:buClr>
                <a:srgbClr val="C00000"/>
              </a:buClr>
              <a:buSzPts val="1800"/>
              <a:buFont typeface="Arial"/>
              <a:buChar char="•"/>
            </a:pPr>
            <a:r>
              <a:rPr b="0" i="0" lang="en-GB" sz="1800" u="none" cap="none" strike="noStrike">
                <a:solidFill>
                  <a:srgbClr val="C00000"/>
                </a:solidFill>
                <a:latin typeface="Arial"/>
                <a:ea typeface="Arial"/>
                <a:cs typeface="Arial"/>
                <a:sym typeface="Arial"/>
              </a:rPr>
              <a:t>Getting Started</a:t>
            </a:r>
            <a:endParaRPr/>
          </a:p>
          <a:p>
            <a:pPr indent="-228600" lvl="0" marL="228600" marR="0" rtl="0" algn="l">
              <a:lnSpc>
                <a:spcPct val="90000"/>
              </a:lnSpc>
              <a:spcBef>
                <a:spcPts val="1000"/>
              </a:spcBef>
              <a:spcAft>
                <a:spcPts val="0"/>
              </a:spcAft>
              <a:buClr>
                <a:srgbClr val="C00000"/>
              </a:buClr>
              <a:buSzPts val="1800"/>
              <a:buFont typeface="Arial"/>
              <a:buChar char="•"/>
            </a:pPr>
            <a:r>
              <a:rPr b="0" i="0" lang="en-GB" sz="1800" u="none" cap="none" strike="noStrike">
                <a:solidFill>
                  <a:srgbClr val="C00000"/>
                </a:solidFill>
                <a:latin typeface="Arial"/>
                <a:ea typeface="Arial"/>
                <a:cs typeface="Arial"/>
                <a:sym typeface="Arial"/>
              </a:rPr>
              <a:t>Developing Game</a:t>
            </a:r>
            <a:endParaRPr/>
          </a:p>
          <a:p>
            <a:pPr indent="-228600" lvl="0" marL="228600" marR="0" rtl="0" algn="l">
              <a:lnSpc>
                <a:spcPct val="90000"/>
              </a:lnSpc>
              <a:spcBef>
                <a:spcPts val="1000"/>
              </a:spcBef>
              <a:spcAft>
                <a:spcPts val="0"/>
              </a:spcAft>
              <a:buClr>
                <a:srgbClr val="C00000"/>
              </a:buClr>
              <a:buSzPts val="1800"/>
              <a:buFont typeface="Arial"/>
              <a:buChar char="•"/>
            </a:pPr>
            <a:r>
              <a:rPr b="0" i="0" lang="en-GB" sz="1800" u="none" cap="none" strike="noStrike">
                <a:solidFill>
                  <a:srgbClr val="C00000"/>
                </a:solidFill>
                <a:latin typeface="Arial"/>
                <a:ea typeface="Arial"/>
                <a:cs typeface="Arial"/>
                <a:sym typeface="Arial"/>
              </a:rPr>
              <a:t>Developing Skills</a:t>
            </a:r>
            <a:endParaRPr/>
          </a:p>
          <a:p>
            <a:pPr indent="-228600" lvl="0" marL="228600" marR="0" rtl="0" algn="l">
              <a:lnSpc>
                <a:spcPct val="90000"/>
              </a:lnSpc>
              <a:spcBef>
                <a:spcPts val="1000"/>
              </a:spcBef>
              <a:spcAft>
                <a:spcPts val="0"/>
              </a:spcAft>
              <a:buClr>
                <a:srgbClr val="C00000"/>
              </a:buClr>
              <a:buSzPts val="1800"/>
              <a:buFont typeface="Arial"/>
              <a:buChar char="•"/>
            </a:pPr>
            <a:r>
              <a:rPr b="0" i="0" lang="en-GB" sz="1800" u="none" cap="none" strike="noStrike">
                <a:solidFill>
                  <a:srgbClr val="C00000"/>
                </a:solidFill>
                <a:latin typeface="Arial"/>
                <a:ea typeface="Arial"/>
                <a:cs typeface="Arial"/>
                <a:sym typeface="Arial"/>
              </a:rPr>
              <a:t>U8 –U9 Transition event</a:t>
            </a:r>
            <a:endParaRPr/>
          </a:p>
          <a:p>
            <a:pPr indent="0" lvl="0" marL="0" marR="0" rtl="0" algn="l">
              <a:lnSpc>
                <a:spcPct val="90000"/>
              </a:lnSpc>
              <a:spcBef>
                <a:spcPts val="1000"/>
              </a:spcBef>
              <a:spcAft>
                <a:spcPts val="0"/>
              </a:spcAft>
              <a:buClr>
                <a:srgbClr val="C00000"/>
              </a:buClr>
              <a:buSzPts val="1800"/>
              <a:buFont typeface="Arial"/>
              <a:buNone/>
            </a:pPr>
            <a:r>
              <a:t/>
            </a:r>
            <a:endParaRPr b="0" i="0" sz="18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1800"/>
              <a:buFont typeface="Arial"/>
              <a:buNone/>
            </a:pPr>
            <a:r>
              <a:rPr b="0" i="0" lang="en-GB" sz="1800" u="none" cap="none" strike="noStrike">
                <a:solidFill>
                  <a:srgbClr val="C00000"/>
                </a:solidFill>
                <a:latin typeface="Arial"/>
                <a:ea typeface="Arial"/>
                <a:cs typeface="Arial"/>
                <a:sym typeface="Arial"/>
              </a:rPr>
              <a:t>Next WRU Course:</a:t>
            </a:r>
            <a:endParaRPr/>
          </a:p>
          <a:p>
            <a:pPr indent="-228600" lvl="0" marL="228600" marR="0" rtl="0" algn="l">
              <a:lnSpc>
                <a:spcPct val="90000"/>
              </a:lnSpc>
              <a:spcBef>
                <a:spcPts val="1000"/>
              </a:spcBef>
              <a:spcAft>
                <a:spcPts val="0"/>
              </a:spcAft>
              <a:buClr>
                <a:srgbClr val="C00000"/>
              </a:buClr>
              <a:buSzPts val="1800"/>
              <a:buFont typeface="Arial"/>
              <a:buChar char="•"/>
            </a:pPr>
            <a:r>
              <a:rPr b="0" i="0" lang="en-GB" sz="1800" u="none" cap="none" strike="noStrike">
                <a:solidFill>
                  <a:srgbClr val="C00000"/>
                </a:solidFill>
                <a:latin typeface="Arial"/>
                <a:ea typeface="Arial"/>
                <a:cs typeface="Arial"/>
                <a:sym typeface="Arial"/>
              </a:rPr>
              <a:t>Coaching Early Contact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1"/>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Coaching Landscape</a:t>
            </a:r>
            <a:endParaRPr/>
          </a:p>
        </p:txBody>
      </p:sp>
      <p:pic>
        <p:nvPicPr>
          <p:cNvPr id="63" name="Google Shape;63;p11"/>
          <p:cNvPicPr preferRelativeResize="0"/>
          <p:nvPr/>
        </p:nvPicPr>
        <p:blipFill rotWithShape="1">
          <a:blip r:embed="rId3">
            <a:alphaModFix/>
          </a:blip>
          <a:srcRect b="0" l="0" r="0" t="0"/>
          <a:stretch/>
        </p:blipFill>
        <p:spPr>
          <a:xfrm>
            <a:off x="596900" y="1346200"/>
            <a:ext cx="10998200" cy="4165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2"/>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Ice Breaker</a:t>
            </a:r>
            <a:endParaRPr/>
          </a:p>
        </p:txBody>
      </p:sp>
      <p:sp>
        <p:nvSpPr>
          <p:cNvPr id="69" name="Google Shape;69;p12"/>
          <p:cNvSpPr txBox="1"/>
          <p:nvPr>
            <p:ph idx="1" type="body"/>
          </p:nvPr>
        </p:nvSpPr>
        <p:spPr>
          <a:xfrm>
            <a:off x="838200" y="1405346"/>
            <a:ext cx="10515600" cy="3741403"/>
          </a:xfrm>
          <a:prstGeom prst="rect">
            <a:avLst/>
          </a:prstGeom>
          <a:noFill/>
          <a:ln>
            <a:noFill/>
          </a:ln>
        </p:spPr>
        <p:txBody>
          <a:bodyPr anchorCtr="0" anchor="t" bIns="45675" lIns="45675" spcFirstLastPara="1" rIns="45675" wrap="square" tIns="45675">
            <a:noAutofit/>
          </a:bodyPr>
          <a:lstStyle/>
          <a:p>
            <a:pPr indent="0" lvl="0" marL="0" marR="0" rtl="0" algn="l">
              <a:lnSpc>
                <a:spcPct val="90000"/>
              </a:lnSpc>
              <a:spcBef>
                <a:spcPts val="0"/>
              </a:spcBef>
              <a:spcAft>
                <a:spcPts val="0"/>
              </a:spcAft>
              <a:buClr>
                <a:srgbClr val="C00000"/>
              </a:buClr>
              <a:buSzPts val="2800"/>
              <a:buFont typeface="Arial"/>
              <a:buNone/>
            </a:pPr>
            <a:r>
              <a:rPr b="0" i="0" lang="en-GB" sz="2800" u="none" cap="none" strike="noStrike">
                <a:solidFill>
                  <a:srgbClr val="C00000"/>
                </a:solidFill>
                <a:latin typeface="Arial"/>
                <a:ea typeface="Arial"/>
                <a:cs typeface="Arial"/>
                <a:sym typeface="Arial"/>
              </a:rPr>
              <a:t>In your groups individually share your answers to the following –</a:t>
            </a:r>
            <a:endParaRPr/>
          </a:p>
          <a:p>
            <a:pPr indent="0" lvl="0" marL="0" marR="0" rtl="0" algn="l">
              <a:lnSpc>
                <a:spcPct val="90000"/>
              </a:lnSpc>
              <a:spcBef>
                <a:spcPts val="0"/>
              </a:spcBef>
              <a:spcAft>
                <a:spcPts val="0"/>
              </a:spcAft>
              <a:buClr>
                <a:srgbClr val="C00000"/>
              </a:buClr>
              <a:buSzPts val="2800"/>
              <a:buFont typeface="Arial"/>
              <a:buNone/>
            </a:pPr>
            <a:r>
              <a:t/>
            </a:r>
            <a:endParaRPr b="0" i="0" sz="2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rgbClr val="C00000"/>
                </a:solidFill>
                <a:latin typeface="Arial"/>
                <a:ea typeface="Arial"/>
                <a:cs typeface="Arial"/>
                <a:sym typeface="Arial"/>
              </a:rPr>
              <a:t>What inspired you to coach?</a:t>
            </a:r>
            <a:endParaRPr/>
          </a:p>
          <a:p>
            <a:pPr indent="-228600" lvl="0" marL="228600" marR="0" rtl="0" algn="l">
              <a:lnSpc>
                <a:spcPct val="90000"/>
              </a:lnSpc>
              <a:spcBef>
                <a:spcPts val="1000"/>
              </a:spcBef>
              <a:spcAft>
                <a:spcPts val="0"/>
              </a:spcAft>
              <a:buClr>
                <a:srgbClr val="C00000"/>
              </a:buClr>
              <a:buSzPts val="2800"/>
              <a:buFont typeface="Arial"/>
              <a:buChar char="•"/>
            </a:pPr>
            <a:r>
              <a:rPr b="0" i="0" lang="en-GB" sz="2800" u="none" cap="none" strike="noStrike">
                <a:solidFill>
                  <a:srgbClr val="C00000"/>
                </a:solidFill>
                <a:latin typeface="Arial"/>
                <a:ea typeface="Arial"/>
                <a:cs typeface="Arial"/>
                <a:sym typeface="Arial"/>
              </a:rPr>
              <a:t>Why are you attending the TAG course?</a:t>
            </a:r>
            <a:endParaRPr b="0" i="0" sz="2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rgbClr val="C00000"/>
              </a:buClr>
              <a:buSzPts val="2800"/>
              <a:buFont typeface="Arial"/>
              <a:buChar char="•"/>
            </a:pPr>
            <a:r>
              <a:rPr lang="en-GB"/>
              <a:t>What do you think you will get out of the course?</a:t>
            </a:r>
            <a:endParaRPr/>
          </a:p>
          <a:p>
            <a:pPr indent="-228600" lvl="0" marL="228600" marR="0" rtl="0" algn="l">
              <a:lnSpc>
                <a:spcPct val="90000"/>
              </a:lnSpc>
              <a:spcBef>
                <a:spcPts val="1000"/>
              </a:spcBef>
              <a:spcAft>
                <a:spcPts val="0"/>
              </a:spcAft>
              <a:buClr>
                <a:srgbClr val="C00000"/>
              </a:buClr>
              <a:buSzPts val="2800"/>
              <a:buFont typeface="Arial"/>
              <a:buChar char="•"/>
            </a:pPr>
            <a:r>
              <a:rPr lang="en-GB"/>
              <a:t>What can you get out of Rugby other than playing?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3"/>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Whole Player</a:t>
            </a:r>
            <a:endParaRPr/>
          </a:p>
        </p:txBody>
      </p:sp>
      <p:pic>
        <p:nvPicPr>
          <p:cNvPr id="75" name="Google Shape;75;p13"/>
          <p:cNvPicPr preferRelativeResize="0"/>
          <p:nvPr/>
        </p:nvPicPr>
        <p:blipFill rotWithShape="1">
          <a:blip r:embed="rId3">
            <a:alphaModFix/>
          </a:blip>
          <a:srcRect b="0" l="0" r="0" t="0"/>
          <a:stretch/>
        </p:blipFill>
        <p:spPr>
          <a:xfrm>
            <a:off x="3430077" y="1159390"/>
            <a:ext cx="5374710" cy="43382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Whole Coach</a:t>
            </a:r>
            <a:endParaRPr/>
          </a:p>
        </p:txBody>
      </p:sp>
      <p:pic>
        <p:nvPicPr>
          <p:cNvPr id="81" name="Google Shape;81;p14"/>
          <p:cNvPicPr preferRelativeResize="0"/>
          <p:nvPr/>
        </p:nvPicPr>
        <p:blipFill rotWithShape="1">
          <a:blip r:embed="rId3">
            <a:alphaModFix/>
          </a:blip>
          <a:srcRect b="0" l="0" r="0" t="0"/>
          <a:stretch/>
        </p:blipFill>
        <p:spPr>
          <a:xfrm>
            <a:off x="3371620" y="1182812"/>
            <a:ext cx="5360273" cy="441434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838200" y="346836"/>
            <a:ext cx="10515600" cy="659004"/>
          </a:xfrm>
          <a:prstGeom prst="rect">
            <a:avLst/>
          </a:prstGeom>
          <a:noFill/>
          <a:ln>
            <a:noFill/>
          </a:ln>
        </p:spPr>
        <p:txBody>
          <a:bodyPr anchorCtr="0" anchor="t" bIns="45675" lIns="45675" spcFirstLastPara="1" rIns="45675" wrap="square" tIns="45675">
            <a:noAutofit/>
          </a:bodyPr>
          <a:lstStyle/>
          <a:p>
            <a:pPr indent="0" lvl="0" marL="0" marR="0" rtl="0" algn="ctr">
              <a:lnSpc>
                <a:spcPct val="90000"/>
              </a:lnSpc>
              <a:spcBef>
                <a:spcPts val="0"/>
              </a:spcBef>
              <a:spcAft>
                <a:spcPts val="0"/>
              </a:spcAft>
              <a:buClr>
                <a:srgbClr val="C00000"/>
              </a:buClr>
              <a:buSzPts val="4004"/>
              <a:buFont typeface="Arial"/>
              <a:buNone/>
            </a:pPr>
            <a:r>
              <a:rPr b="0" i="0" lang="en-GB" sz="4004" u="none" cap="none" strike="noStrike">
                <a:solidFill>
                  <a:srgbClr val="C00000"/>
                </a:solidFill>
                <a:latin typeface="Arial"/>
                <a:ea typeface="Arial"/>
                <a:cs typeface="Arial"/>
                <a:sym typeface="Arial"/>
              </a:rPr>
              <a:t>Best Coaching Practice</a:t>
            </a:r>
            <a:endParaRPr/>
          </a:p>
        </p:txBody>
      </p:sp>
      <p:sp>
        <p:nvSpPr>
          <p:cNvPr id="87" name="Google Shape;87;p15"/>
          <p:cNvSpPr txBox="1"/>
          <p:nvPr>
            <p:ph idx="1" type="body"/>
          </p:nvPr>
        </p:nvSpPr>
        <p:spPr>
          <a:xfrm>
            <a:off x="838200" y="1251419"/>
            <a:ext cx="10515600" cy="4352547"/>
          </a:xfrm>
          <a:prstGeom prst="rect">
            <a:avLst/>
          </a:prstGeom>
          <a:noFill/>
          <a:ln>
            <a:noFill/>
          </a:ln>
        </p:spPr>
        <p:txBody>
          <a:bodyPr anchorCtr="0" anchor="t" bIns="45675" lIns="45675" spcFirstLastPara="1" rIns="45675" wrap="square" tIns="45675">
            <a:noAutofit/>
          </a:bodyPr>
          <a:lstStyle/>
          <a:p>
            <a:pPr indent="0" lvl="0" marL="0" marR="0" rtl="0" algn="l">
              <a:lnSpc>
                <a:spcPct val="90000"/>
              </a:lnSpc>
              <a:spcBef>
                <a:spcPts val="0"/>
              </a:spcBef>
              <a:spcAft>
                <a:spcPts val="0"/>
              </a:spcAft>
              <a:buClr>
                <a:srgbClr val="C00000"/>
              </a:buClr>
              <a:buSzPts val="1400"/>
              <a:buFont typeface="Arial"/>
              <a:buNone/>
            </a:pPr>
            <a:r>
              <a:rPr b="0" i="0" lang="en-GB" sz="1400" u="none" cap="none" strike="noStrike">
                <a:solidFill>
                  <a:srgbClr val="C00000"/>
                </a:solidFill>
                <a:latin typeface="Arial"/>
                <a:ea typeface="Arial"/>
                <a:cs typeface="Arial"/>
                <a:sym typeface="Arial"/>
              </a:rPr>
              <a:t>Task 1:</a:t>
            </a:r>
            <a:endParaRPr/>
          </a:p>
          <a:p>
            <a:pPr indent="0" lvl="0" marL="0" marR="0" rtl="0" algn="l">
              <a:lnSpc>
                <a:spcPct val="90000"/>
              </a:lnSpc>
              <a:spcBef>
                <a:spcPts val="1000"/>
              </a:spcBef>
              <a:spcAft>
                <a:spcPts val="0"/>
              </a:spcAft>
              <a:buClr>
                <a:srgbClr val="C00000"/>
              </a:buClr>
              <a:buSzPts val="1400"/>
              <a:buFont typeface="Arial"/>
              <a:buNone/>
            </a:pPr>
            <a:r>
              <a:rPr b="0" i="0" lang="en-GB" sz="1400" u="none" cap="none" strike="noStrike">
                <a:solidFill>
                  <a:srgbClr val="C00000"/>
                </a:solidFill>
                <a:latin typeface="Arial"/>
                <a:ea typeface="Arial"/>
                <a:cs typeface="Arial"/>
                <a:sym typeface="Arial"/>
              </a:rPr>
              <a:t>If we were to run a successful coaching session, what would we need to consider?</a:t>
            </a:r>
            <a:endParaRPr/>
          </a:p>
          <a:p>
            <a:pPr indent="0" lvl="0" marL="0" marR="0" rtl="0" algn="l">
              <a:lnSpc>
                <a:spcPct val="90000"/>
              </a:lnSpc>
              <a:spcBef>
                <a:spcPts val="1000"/>
              </a:spcBef>
              <a:spcAft>
                <a:spcPts val="0"/>
              </a:spcAft>
              <a:buClr>
                <a:srgbClr val="C00000"/>
              </a:buClr>
              <a:buSzPts val="1400"/>
              <a:buFont typeface="Arial"/>
              <a:buNone/>
            </a:pPr>
            <a:r>
              <a:t/>
            </a:r>
            <a:endParaRPr b="0" i="0" sz="14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1400"/>
              <a:buFont typeface="Arial"/>
              <a:buNone/>
            </a:pPr>
            <a:r>
              <a:rPr b="0" i="0" lang="en-GB" sz="1400" u="none" cap="none" strike="noStrike">
                <a:solidFill>
                  <a:srgbClr val="C00000"/>
                </a:solidFill>
                <a:latin typeface="Arial"/>
                <a:ea typeface="Arial"/>
                <a:cs typeface="Arial"/>
                <a:sym typeface="Arial"/>
              </a:rPr>
              <a:t>Task 2:</a:t>
            </a:r>
            <a:endParaRPr/>
          </a:p>
          <a:p>
            <a:pPr indent="0" lvl="0" marL="0" marR="0" rtl="0" algn="l">
              <a:lnSpc>
                <a:spcPct val="90000"/>
              </a:lnSpc>
              <a:spcBef>
                <a:spcPts val="1000"/>
              </a:spcBef>
              <a:spcAft>
                <a:spcPts val="0"/>
              </a:spcAft>
              <a:buClr>
                <a:srgbClr val="C00000"/>
              </a:buClr>
              <a:buSzPts val="1400"/>
              <a:buFont typeface="Arial"/>
              <a:buNone/>
            </a:pPr>
            <a:r>
              <a:rPr b="0" i="0" lang="en-GB" sz="1400" u="none" cap="none" strike="noStrike">
                <a:solidFill>
                  <a:srgbClr val="C00000"/>
                </a:solidFill>
                <a:latin typeface="Arial"/>
                <a:ea typeface="Arial"/>
                <a:cs typeface="Arial"/>
                <a:sym typeface="Arial"/>
              </a:rPr>
              <a:t>Watch the video and list all the coaching points you see.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3_Office Theme">
  <a:themeElements>
    <a:clrScheme name="3_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3_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