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hoplin ExtraLight" pitchFamily="2" charset="77"/>
      <p:regular r:id="rId26"/>
      <p:italic r:id="rId27"/>
    </p:embeddedFont>
    <p:embeddedFont>
      <p:font typeface="Helvetica Neue Light" panose="020004030000000200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0azESd1b3ZNVDBK+qwFiEWmU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task – if they are struggling get them to share their ideas – also choose someone to give an example of each again 5 mins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43AE-AD24-4F2D-A5D1-83D43D483D3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4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342440" y="2755786"/>
            <a:ext cx="5364297" cy="65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838200" y="1316736"/>
            <a:ext cx="10515600" cy="435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" y="0"/>
            <a:ext cx="121883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 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3371162" y="3406966"/>
            <a:ext cx="5475385" cy="127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 4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3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838200" y="1316736"/>
            <a:ext cx="10515600" cy="435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Title &amp; 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sz="5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2416968" y="3536156"/>
            <a:ext cx="7358064" cy="7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3A44-8F51-4B79-B8DC-9B3ABBA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3088-111D-48B0-80BD-08CFBD96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B218-40ED-4088-B167-23459A4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EE86E-3190-4B16-955D-E939ADDF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D76F-F138-4AB1-AB15-8BDD3572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34B4E-C349-411B-9F24-C50EC17B2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0000" y="460444"/>
            <a:ext cx="597696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175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883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9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body" idx="1"/>
          </p:nvPr>
        </p:nvSpPr>
        <p:spPr>
          <a:xfrm>
            <a:off x="838200" y="1316736"/>
            <a:ext cx="10515600" cy="435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>
            <a:spLocks noGrp="1"/>
          </p:cNvSpPr>
          <p:nvPr>
            <p:ph type="title"/>
          </p:nvPr>
        </p:nvSpPr>
        <p:spPr>
          <a:xfrm>
            <a:off x="228141" y="2641486"/>
            <a:ext cx="8393693" cy="224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41"/>
              <a:buFont typeface="Arial"/>
              <a:buNone/>
            </a:pPr>
            <a:r>
              <a:rPr lang="en-US" sz="4941" b="1">
                <a:latin typeface="Arial"/>
                <a:ea typeface="Arial"/>
                <a:cs typeface="Arial"/>
                <a:sym typeface="Arial"/>
              </a:rPr>
              <a:t>WRU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41"/>
              <a:buFont typeface="Arial"/>
              <a:buNone/>
            </a:pPr>
            <a:r>
              <a:rPr lang="en-US" sz="4941" b="1"/>
              <a:t>Educator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41"/>
              <a:buFont typeface="Arial"/>
              <a:buNone/>
            </a:pPr>
            <a:r>
              <a:rPr lang="en-US" sz="4941" b="1">
                <a:latin typeface="Arial"/>
                <a:ea typeface="Arial"/>
                <a:cs typeface="Arial"/>
                <a:sym typeface="Arial"/>
              </a:rPr>
              <a:t>Framework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>
                <a:latin typeface="Arial"/>
                <a:ea typeface="Arial"/>
                <a:cs typeface="Arial"/>
                <a:sym typeface="Arial"/>
              </a:rPr>
              <a:t>Development Decision Making Model</a:t>
            </a:r>
            <a:endParaRPr/>
          </a:p>
        </p:txBody>
      </p:sp>
      <p:sp>
        <p:nvSpPr>
          <p:cNvPr id="115" name="Google Shape;115;p10"/>
          <p:cNvSpPr/>
          <p:nvPr/>
        </p:nvSpPr>
        <p:spPr>
          <a:xfrm>
            <a:off x="-132513" y="-76200"/>
            <a:ext cx="12652351" cy="7010401"/>
          </a:xfrm>
          <a:prstGeom prst="rect">
            <a:avLst/>
          </a:prstGeom>
          <a:solidFill>
            <a:srgbClr val="D8282D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838200" y="1309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Contextual Understanding</a:t>
            </a:r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216055" y="1497730"/>
            <a:ext cx="11440012" cy="483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context which a coach and referee works within cannot be underestimated and must also be a consideration when meditating coach and referee identification, recruitment and development.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Various environments exist within the Welsh Rugby Union landscape. </a:t>
            </a:r>
            <a:r>
              <a:rPr lang="en-US" sz="2200">
                <a:solidFill>
                  <a:srgbClr val="FFFFFF"/>
                </a:solidFill>
              </a:rPr>
              <a:t>Educators</a:t>
            </a: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within each of these contexts requires a certain set of principles that are outlined in this document. However, it is important to highlight that each context is very different in terms of challenge and task execution.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282421" y="921852"/>
            <a:ext cx="11029341" cy="443967"/>
          </a:xfrm>
          <a:prstGeom prst="rect">
            <a:avLst/>
          </a:prstGeom>
          <a:solidFill>
            <a:srgbClr val="CEAE60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Context is King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>
                <a:latin typeface="Arial"/>
                <a:ea typeface="Arial"/>
                <a:cs typeface="Arial"/>
                <a:sym typeface="Arial"/>
              </a:rPr>
              <a:t>Development Decision Making Model</a:t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-277439" y="-76200"/>
            <a:ext cx="13056324" cy="7010401"/>
          </a:xfrm>
          <a:prstGeom prst="rect">
            <a:avLst/>
          </a:prstGeom>
          <a:solidFill>
            <a:srgbClr val="D8282D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1218746" y="328039"/>
            <a:ext cx="10238624" cy="443967"/>
          </a:xfrm>
          <a:prstGeom prst="rect">
            <a:avLst/>
          </a:prstGeom>
          <a:solidFill>
            <a:srgbClr val="2B7E4A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Craft</a:t>
            </a:r>
            <a:endParaRPr/>
          </a:p>
        </p:txBody>
      </p:sp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587" y="203850"/>
            <a:ext cx="666945" cy="66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1"/>
          <p:cNvSpPr/>
          <p:nvPr/>
        </p:nvSpPr>
        <p:spPr>
          <a:xfrm>
            <a:off x="234100" y="950632"/>
            <a:ext cx="11440013" cy="73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Thriving Learning Environments:</a:t>
            </a:r>
            <a:endParaRPr sz="11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a</a:t>
            </a:r>
            <a:r>
              <a:rPr lang="en-US" sz="1900">
                <a:solidFill>
                  <a:srgbClr val="FFFFFF"/>
                </a:solidFill>
              </a:rPr>
              <a:t>n 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role to continually manipulate the environment to ensure that </a:t>
            </a:r>
            <a:r>
              <a:rPr lang="en-US" sz="1900">
                <a:solidFill>
                  <a:srgbClr val="FFFFFF"/>
                </a:solidFill>
              </a:rPr>
              <a:t>a candidates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learning and development is optimal </a:t>
            </a:r>
            <a:r>
              <a:rPr lang="en-US" sz="1900">
                <a:solidFill>
                  <a:srgbClr val="FFFFFF"/>
                </a:solidFill>
              </a:rPr>
              <a:t>especially through facilitation by acquiring strong questioning and listening skills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9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900">
                <a:solidFill>
                  <a:srgbClr val="FFFFFF"/>
                </a:solidFill>
              </a:rPr>
              <a:t>Educator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Knowledge:</a:t>
            </a:r>
            <a:endParaRPr sz="11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Sometimes referred to as the ‘detail’ </a:t>
            </a:r>
            <a:r>
              <a:rPr lang="en-US" sz="1900">
                <a:solidFill>
                  <a:srgbClr val="FFFFFF"/>
                </a:solidFill>
              </a:rPr>
              <a:t>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need to be able to clearly articulate and critically evaluate individual and </a:t>
            </a:r>
            <a:r>
              <a:rPr lang="en-US" sz="1900">
                <a:solidFill>
                  <a:srgbClr val="FFFFFF"/>
                </a:solidFill>
              </a:rPr>
              <a:t>group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performance</a:t>
            </a:r>
            <a:endParaRPr sz="11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9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Profile Performance: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 understanding of what it takes to participate, underpinned by an ability to benchmark and review performance individually and collectively </a:t>
            </a:r>
            <a:endParaRPr sz="11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>
                <a:latin typeface="Arial"/>
                <a:ea typeface="Arial"/>
                <a:cs typeface="Arial"/>
                <a:sym typeface="Arial"/>
              </a:rPr>
              <a:t>Development Decision Making Model</a:t>
            </a: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-277439" y="-76200"/>
            <a:ext cx="12955172" cy="7010401"/>
          </a:xfrm>
          <a:prstGeom prst="rect">
            <a:avLst/>
          </a:prstGeom>
          <a:solidFill>
            <a:srgbClr val="D8282D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234100" y="950632"/>
            <a:ext cx="11440013" cy="194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837" y="207205"/>
            <a:ext cx="666945" cy="66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2"/>
          <p:cNvSpPr/>
          <p:nvPr/>
        </p:nvSpPr>
        <p:spPr>
          <a:xfrm>
            <a:off x="1218711" y="331394"/>
            <a:ext cx="10236201" cy="443967"/>
          </a:xfrm>
          <a:prstGeom prst="rect">
            <a:avLst/>
          </a:prstGeom>
          <a:solidFill>
            <a:srgbClr val="FAC44C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227359" y="952639"/>
            <a:ext cx="11457882" cy="540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Vision: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>
                <a:solidFill>
                  <a:srgbClr val="FFFFFF"/>
                </a:solidFill>
              </a:rPr>
              <a:t>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form a vision and bring it to life. Vertical alignment is key and the </a:t>
            </a:r>
            <a:r>
              <a:rPr lang="en-US" sz="1900">
                <a:solidFill>
                  <a:srgbClr val="FFFFFF"/>
                </a:solidFill>
              </a:rPr>
              <a:t>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role is to conceptualise this and create buy in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Inspirational: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</a:t>
            </a:r>
            <a:r>
              <a:rPr lang="en-US" sz="1900">
                <a:solidFill>
                  <a:srgbClr val="FFFFFF"/>
                </a:solidFill>
              </a:rPr>
              <a:t>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lead through transformational leadership. They inspire performance by empowering </a:t>
            </a:r>
            <a:r>
              <a:rPr lang="en-US" sz="1900">
                <a:solidFill>
                  <a:srgbClr val="FFFFFF"/>
                </a:solidFill>
              </a:rPr>
              <a:t>candidates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within the environment to share in their own journey as a team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Persuasive: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create buy in and collaboration it is imperative that</a:t>
            </a:r>
            <a:r>
              <a:rPr lang="en-US" sz="1900">
                <a:solidFill>
                  <a:srgbClr val="FFFFFF"/>
                </a:solidFill>
              </a:rPr>
              <a:t> 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have strong persuasive skills to ensure that they are constantly managing the environment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Solving: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 performing </a:t>
            </a:r>
            <a:r>
              <a:rPr lang="en-US" sz="1900">
                <a:solidFill>
                  <a:srgbClr val="FFFFFF"/>
                </a:solidFill>
              </a:rPr>
              <a:t>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make decisions based on sound judgement, critical thinking and with the intent of reducing the ambiguity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>
                <a:latin typeface="Arial"/>
                <a:ea typeface="Arial"/>
                <a:cs typeface="Arial"/>
                <a:sym typeface="Arial"/>
              </a:rPr>
              <a:t>Development Decision Making Model</a:t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-277439" y="-76200"/>
            <a:ext cx="12864805" cy="7010401"/>
          </a:xfrm>
          <a:prstGeom prst="rect">
            <a:avLst/>
          </a:prstGeom>
          <a:solidFill>
            <a:srgbClr val="D8282D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234100" y="950632"/>
            <a:ext cx="11440013" cy="194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1219200" y="330200"/>
            <a:ext cx="10236200" cy="443967"/>
          </a:xfrm>
          <a:prstGeom prst="rect">
            <a:avLst/>
          </a:prstGeom>
          <a:solidFill>
            <a:srgbClr val="CF373A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/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10" y="209215"/>
            <a:ext cx="666945" cy="66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3"/>
          <p:cNvSpPr/>
          <p:nvPr/>
        </p:nvSpPr>
        <p:spPr>
          <a:xfrm>
            <a:off x="228600" y="952500"/>
            <a:ext cx="11734801" cy="73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Relationships: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most effective </a:t>
            </a:r>
            <a:r>
              <a:rPr lang="en-US" sz="1900">
                <a:solidFill>
                  <a:srgbClr val="FFFFFF"/>
                </a:solidFill>
              </a:rPr>
              <a:t>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build positive, genuine and authentic relationships with </a:t>
            </a:r>
            <a:r>
              <a:rPr lang="en-US" sz="1900">
                <a:solidFill>
                  <a:srgbClr val="FFFFFF"/>
                </a:solidFill>
              </a:rPr>
              <a:t>candidates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support staff within their environment with the goal of maintaining a thriving culture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>
                <a:solidFill>
                  <a:srgbClr val="FFFFFF"/>
                </a:solidFill>
              </a:rPr>
              <a:t>Educators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must collaborate with their management team, proactively involving and utilising others ideas and areas of expertise and maintain trust at all times 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Emotional Intelligence: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Observing and monitoring a </a:t>
            </a:r>
            <a:r>
              <a:rPr lang="en-US" sz="1900">
                <a:solidFill>
                  <a:srgbClr val="FFFFFF"/>
                </a:solidFill>
              </a:rPr>
              <a:t>candidates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emotions, motivation and feelings on a daily basis is a difficult skill, however being able to perform this as well as understand them is key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Critically evaluate what is constituted as ‘participation’ and then be able to envisage the fit of a </a:t>
            </a:r>
            <a:r>
              <a:rPr lang="en-US" sz="1900">
                <a:solidFill>
                  <a:srgbClr val="FFFFFF"/>
                </a:solidFill>
              </a:rPr>
              <a:t>candidate</a:t>
            </a:r>
            <a:r>
              <a:rPr lang="en-US"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their personal </a:t>
            </a:r>
            <a:r>
              <a:rPr lang="en-US" sz="1900">
                <a:solidFill>
                  <a:srgbClr val="FFFFFF"/>
                </a:solidFill>
              </a:rPr>
              <a:t>development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>
                <a:latin typeface="Arial"/>
                <a:ea typeface="Arial"/>
                <a:cs typeface="Arial"/>
                <a:sym typeface="Arial"/>
              </a:rPr>
              <a:t>Development Decision Making Model</a:t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-277439" y="-76200"/>
            <a:ext cx="12746878" cy="7010401"/>
          </a:xfrm>
          <a:prstGeom prst="rect">
            <a:avLst/>
          </a:prstGeom>
          <a:solidFill>
            <a:srgbClr val="D8282D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234100" y="950632"/>
            <a:ext cx="11440013" cy="194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218458" y="329537"/>
            <a:ext cx="10236201" cy="443968"/>
          </a:xfrm>
          <a:prstGeom prst="rect">
            <a:avLst/>
          </a:prstGeom>
          <a:solidFill>
            <a:srgbClr val="F59D4F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1" indent="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 Concept</a:t>
            </a:r>
            <a:endParaRPr/>
          </a:p>
        </p:txBody>
      </p:sp>
      <p:pic>
        <p:nvPicPr>
          <p:cNvPr id="156" name="Google Shape;1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08" y="197640"/>
            <a:ext cx="682362" cy="682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4"/>
          <p:cNvSpPr/>
          <p:nvPr/>
        </p:nvSpPr>
        <p:spPr>
          <a:xfrm>
            <a:off x="228600" y="952500"/>
            <a:ext cx="11451013" cy="640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 Aware: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Self-awareness is a key component of an emotionally intelligent </a:t>
            </a:r>
            <a:r>
              <a:rPr lang="en-US" sz="2000">
                <a:solidFill>
                  <a:srgbClr val="FFFFFF"/>
                </a:solidFill>
              </a:rPr>
              <a:t>educator</a:t>
            </a: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is critical to effective leadership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Reflective: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Expert practitioners have shown a clear characteristic of knowing their strengths and weaknesses and reflective practice allows an individual to engage with this process on a regular basis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Learner:</a:t>
            </a:r>
            <a:endParaRPr sz="120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Having an unwavering desire for learning that is inextricably linked to personal development is key to delivery and future growth</a:t>
            </a:r>
            <a:endParaRPr sz="12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>
                <a:latin typeface="Arial"/>
                <a:ea typeface="Arial"/>
                <a:cs typeface="Arial"/>
                <a:sym typeface="Arial"/>
              </a:rPr>
              <a:t>Development Decision Making Model</a:t>
            </a: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-277439" y="-76200"/>
            <a:ext cx="13039829" cy="7010401"/>
          </a:xfrm>
          <a:prstGeom prst="rect">
            <a:avLst/>
          </a:prstGeom>
          <a:solidFill>
            <a:srgbClr val="D8282D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838200" y="1309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>
                <a:solidFill>
                  <a:srgbClr val="FFFFFF"/>
                </a:solidFill>
              </a:rPr>
              <a:t>Educator</a:t>
            </a: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Principles</a:t>
            </a: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398927" y="1764422"/>
            <a:ext cx="2368773" cy="443968"/>
          </a:xfrm>
          <a:prstGeom prst="rect">
            <a:avLst/>
          </a:prstGeom>
          <a:solidFill>
            <a:srgbClr val="2B7E4A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Craft</a:t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9242676" y="2296683"/>
            <a:ext cx="2814370" cy="291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 Aware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Reflective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Learner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3529381" y="1764422"/>
            <a:ext cx="2368773" cy="443968"/>
          </a:xfrm>
          <a:prstGeom prst="rect">
            <a:avLst/>
          </a:prstGeom>
          <a:solidFill>
            <a:srgbClr val="FAC44C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497427" y="1764422"/>
            <a:ext cx="2368773" cy="443968"/>
          </a:xfrm>
          <a:prstGeom prst="rect">
            <a:avLst/>
          </a:prstGeom>
          <a:solidFill>
            <a:srgbClr val="CF373A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9465475" y="1764422"/>
            <a:ext cx="2368773" cy="443968"/>
          </a:xfrm>
          <a:prstGeom prst="rect">
            <a:avLst/>
          </a:prstGeom>
          <a:solidFill>
            <a:srgbClr val="F59D4F"/>
          </a:solidFill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Self Concept</a:t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3232861" y="2293966"/>
            <a:ext cx="2814369" cy="437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Inspirational and</a:t>
            </a: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Persuasive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Solving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6237769" y="2281266"/>
            <a:ext cx="2814369" cy="437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Emotional 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862" y="1011901"/>
            <a:ext cx="666944" cy="6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0295" y="1011901"/>
            <a:ext cx="666945" cy="6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1481" y="1011901"/>
            <a:ext cx="666945" cy="6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8681" y="1011901"/>
            <a:ext cx="682362" cy="68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4672236" y="3725834"/>
            <a:ext cx="3017724" cy="1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7638546" y="3703944"/>
            <a:ext cx="3017723" cy="10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/>
          <p:nvPr/>
        </p:nvSpPr>
        <p:spPr>
          <a:xfrm>
            <a:off x="-277855" y="2293966"/>
            <a:ext cx="3722336" cy="388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Thriving Learning Environments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Educator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FFFFFF"/>
                </a:solidFill>
              </a:rPr>
              <a:t>Facilitating skills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1705927" y="3725834"/>
            <a:ext cx="3017723" cy="10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228141" y="2743086"/>
            <a:ext cx="6881699" cy="137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3"/>
              <a:buFont typeface="Arial"/>
              <a:buNone/>
            </a:pPr>
            <a:r>
              <a:rPr lang="en-US" sz="4453" b="1">
                <a:latin typeface="Arial"/>
                <a:ea typeface="Arial"/>
                <a:cs typeface="Arial"/>
                <a:sym typeface="Arial"/>
              </a:rPr>
              <a:t>What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/>
        </p:nvSpPr>
        <p:spPr>
          <a:xfrm>
            <a:off x="838200" y="1944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1571783" y="1085214"/>
            <a:ext cx="9048434" cy="92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Recruit, Retain &amp; Develop</a:t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417938" y="1979929"/>
            <a:ext cx="11496817" cy="145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Recruit:</a:t>
            </a:r>
            <a:endParaRPr sz="900"/>
          </a:p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Robust </a:t>
            </a: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media support </a:t>
            </a: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highlight the benefits of participation and ensure that the </a:t>
            </a:r>
            <a:r>
              <a:rPr lang="en-US" sz="1300" b="1">
                <a:solidFill>
                  <a:srgbClr val="FFFFFF"/>
                </a:solidFill>
              </a:rPr>
              <a:t>WRU Education and Training</a:t>
            </a: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supports</a:t>
            </a: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 engagement of new </a:t>
            </a:r>
            <a:r>
              <a:rPr lang="en-US" sz="1300">
                <a:solidFill>
                  <a:srgbClr val="FFFFFF"/>
                </a:solidFill>
              </a:rPr>
              <a:t>educators</a:t>
            </a: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300" b="0" i="0" u="none" strike="noStrike" cap="non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300" b="1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417938" y="3351529"/>
            <a:ext cx="11496817" cy="180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Retain:</a:t>
            </a:r>
            <a:endParaRPr sz="900"/>
          </a:p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Providing a </a:t>
            </a: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 network </a:t>
            </a: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across all </a:t>
            </a:r>
            <a:r>
              <a:rPr lang="en-US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1300">
                <a:solidFill>
                  <a:srgbClr val="FFFFFF"/>
                </a:solidFill>
              </a:rPr>
              <a:t>the workforce</a:t>
            </a: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to encourage continued participation. </a:t>
            </a:r>
            <a:endParaRPr sz="13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300" b="1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417938" y="4621529"/>
            <a:ext cx="11496817" cy="180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Develop:</a:t>
            </a:r>
            <a:endParaRPr sz="700"/>
          </a:p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WRU will provide </a:t>
            </a: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formal, informal </a:t>
            </a: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digital education</a:t>
            </a: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training platforms to ensure </a:t>
            </a:r>
            <a:r>
              <a:rPr lang="en-US" sz="1100">
                <a:solidFill>
                  <a:srgbClr val="FFFFFF"/>
                </a:solidFill>
              </a:rPr>
              <a:t>educator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development is maximised throughout our game.</a:t>
            </a:r>
            <a:endParaRPr sz="11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27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A16E-1603-4CBD-8463-711AC788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Motivated learner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4620-957C-44C6-84CE-8D5B5A0F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54" y="1668345"/>
            <a:ext cx="11431549" cy="1247383"/>
          </a:xfrm>
        </p:spPr>
        <p:txBody>
          <a:bodyPr>
            <a:normAutofit fontScale="92500" lnSpcReduction="20000"/>
          </a:bodyPr>
          <a:lstStyle/>
          <a:p>
            <a:pPr lvl="1" algn="ctr"/>
            <a:r>
              <a:rPr lang="en-GB" cap="none" dirty="0">
                <a:latin typeface="Choplin ExtraLight" pitchFamily="2" charset="77"/>
              </a:rPr>
              <a:t>In the video there were 3 words that reinforced learning – pride satisfaction and accomplishment.</a:t>
            </a:r>
          </a:p>
          <a:p>
            <a:pPr lvl="1" algn="ctr"/>
            <a:r>
              <a:rPr lang="en-GB" cap="none" dirty="0">
                <a:latin typeface="Choplin ExtraLight" pitchFamily="2" charset="77"/>
              </a:rPr>
              <a:t> We have taken this concept and adopted our own words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A3650-B2CF-40EE-B0CA-4C849548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B2A5-E06A-4B92-96F1-71D38C62F6A6}" type="slidenum">
              <a:rPr lang="en-GB" smtClean="0"/>
              <a:t>19</a:t>
            </a:fld>
            <a:endParaRPr lang="en-GB"/>
          </a:p>
        </p:txBody>
      </p:sp>
      <p:sp>
        <p:nvSpPr>
          <p:cNvPr id="6" name="Google Shape;100;p10">
            <a:extLst>
              <a:ext uri="{FF2B5EF4-FFF2-40B4-BE49-F238E27FC236}">
                <a16:creationId xmlns:a16="http://schemas.microsoft.com/office/drawing/2014/main" id="{06761973-6DDC-36AA-1A3E-98AEC45814CB}"/>
              </a:ext>
            </a:extLst>
          </p:cNvPr>
          <p:cNvSpPr/>
          <p:nvPr/>
        </p:nvSpPr>
        <p:spPr>
          <a:xfrm>
            <a:off x="930072" y="3155949"/>
            <a:ext cx="2205040" cy="2096195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Belonging</a:t>
            </a:r>
            <a:endParaRPr dirty="0"/>
          </a:p>
        </p:txBody>
      </p:sp>
      <p:sp>
        <p:nvSpPr>
          <p:cNvPr id="7" name="Google Shape;102;p10">
            <a:extLst>
              <a:ext uri="{FF2B5EF4-FFF2-40B4-BE49-F238E27FC236}">
                <a16:creationId xmlns:a16="http://schemas.microsoft.com/office/drawing/2014/main" id="{A0D9FD6B-5F7B-8D35-149D-3565575FB819}"/>
              </a:ext>
            </a:extLst>
          </p:cNvPr>
          <p:cNvSpPr/>
          <p:nvPr/>
        </p:nvSpPr>
        <p:spPr>
          <a:xfrm>
            <a:off x="4694222" y="3155948"/>
            <a:ext cx="2205040" cy="2096195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endParaRPr dirty="0"/>
          </a:p>
        </p:txBody>
      </p:sp>
      <p:sp>
        <p:nvSpPr>
          <p:cNvPr id="8" name="Google Shape;101;p10">
            <a:extLst>
              <a:ext uri="{FF2B5EF4-FFF2-40B4-BE49-F238E27FC236}">
                <a16:creationId xmlns:a16="http://schemas.microsoft.com/office/drawing/2014/main" id="{3E980457-0353-EC04-4D7F-CE102795786F}"/>
              </a:ext>
            </a:extLst>
          </p:cNvPr>
          <p:cNvSpPr/>
          <p:nvPr/>
        </p:nvSpPr>
        <p:spPr>
          <a:xfrm>
            <a:off x="8458372" y="3209672"/>
            <a:ext cx="2205040" cy="2096195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Achievement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3663D-C5F6-B8D0-DA92-CF443F87245F}"/>
              </a:ext>
            </a:extLst>
          </p:cNvPr>
          <p:cNvSpPr txBox="1"/>
          <p:nvPr/>
        </p:nvSpPr>
        <p:spPr>
          <a:xfrm>
            <a:off x="2596341" y="5757636"/>
            <a:ext cx="6999317" cy="79206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hoplin ExtraLight" pitchFamily="2" charset="77"/>
              </a:rPr>
              <a:t>Give an example for each word in an educator scenario? 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815886-2EA2-3BE6-C3ED-158DD4EC3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4" y="5692647"/>
            <a:ext cx="970631" cy="9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44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r="2288" b="904"/>
          <a:stretch/>
        </p:blipFill>
        <p:spPr>
          <a:xfrm>
            <a:off x="709413" y="1022945"/>
            <a:ext cx="4701928" cy="47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838200" y="1309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Why, How and What</a:t>
            </a:r>
            <a:endParaRPr/>
          </a:p>
        </p:txBody>
      </p:sp>
      <p:cxnSp>
        <p:nvCxnSpPr>
          <p:cNvPr id="45" name="Google Shape;45;p2"/>
          <p:cNvCxnSpPr/>
          <p:nvPr/>
        </p:nvCxnSpPr>
        <p:spPr>
          <a:xfrm>
            <a:off x="4440104" y="3429000"/>
            <a:ext cx="288441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oval" w="med" len="med"/>
            <a:tailEnd type="none" w="sm" len="sm"/>
          </a:ln>
        </p:spPr>
      </p:cxnSp>
      <p:grpSp>
        <p:nvGrpSpPr>
          <p:cNvPr id="46" name="Google Shape;46;p2"/>
          <p:cNvGrpSpPr/>
          <p:nvPr/>
        </p:nvGrpSpPr>
        <p:grpSpPr>
          <a:xfrm>
            <a:off x="4015649" y="1875366"/>
            <a:ext cx="3308890" cy="1312618"/>
            <a:chOff x="16305" y="0"/>
            <a:chExt cx="3308889" cy="1312616"/>
          </a:xfrm>
        </p:grpSpPr>
        <p:cxnSp>
          <p:nvCxnSpPr>
            <p:cNvPr id="47" name="Google Shape;47;p2"/>
            <p:cNvCxnSpPr/>
            <p:nvPr/>
          </p:nvCxnSpPr>
          <p:spPr>
            <a:xfrm rot="10800000" flipH="1">
              <a:off x="16305" y="2771"/>
              <a:ext cx="2168147" cy="1309845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2181322" y="0"/>
              <a:ext cx="1143872" cy="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9" name="Google Shape;49;p2"/>
          <p:cNvGrpSpPr/>
          <p:nvPr/>
        </p:nvGrpSpPr>
        <p:grpSpPr>
          <a:xfrm>
            <a:off x="4865217" y="4097308"/>
            <a:ext cx="2460376" cy="617690"/>
            <a:chOff x="17067" y="8461"/>
            <a:chExt cx="2460375" cy="617689"/>
          </a:xfrm>
        </p:grpSpPr>
        <p:cxnSp>
          <p:nvCxnSpPr>
            <p:cNvPr id="50" name="Google Shape;50;p2"/>
            <p:cNvCxnSpPr/>
            <p:nvPr/>
          </p:nvCxnSpPr>
          <p:spPr>
            <a:xfrm>
              <a:off x="17067" y="8461"/>
              <a:ext cx="1246026" cy="617689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1257375" y="622244"/>
              <a:ext cx="1220067" cy="1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2"/>
          <p:cNvSpPr/>
          <p:nvPr/>
        </p:nvSpPr>
        <p:spPr>
          <a:xfrm>
            <a:off x="7363583" y="1395730"/>
            <a:ext cx="705359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Why:</a:t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363583" y="2957829"/>
            <a:ext cx="656895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How:</a:t>
            </a: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7414217" y="4278629"/>
            <a:ext cx="806629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What:</a:t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414217" y="1701164"/>
            <a:ext cx="4073349" cy="95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Enable a </a:t>
            </a:r>
            <a:r>
              <a:rPr lang="en-US" u="sng">
                <a:solidFill>
                  <a:srgbClr val="FFFFFF"/>
                </a:solidFill>
              </a:rPr>
              <a:t>Thriving Educator Workforce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fundamental purpose of</a:t>
            </a:r>
            <a:r>
              <a:rPr lang="en-US"/>
              <a:t>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WRU </a:t>
            </a:r>
            <a:r>
              <a:rPr lang="en-US">
                <a:solidFill>
                  <a:srgbClr val="FFFFFF"/>
                </a:solidFill>
              </a:rPr>
              <a:t>Education</a:t>
            </a: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is to enable a thriving workforce to deliver outstanding</a:t>
            </a:r>
            <a:r>
              <a:rPr lang="en-US">
                <a:solidFill>
                  <a:srgbClr val="FFFFFF"/>
                </a:solidFill>
              </a:rPr>
              <a:t> support and upskilling</a:t>
            </a: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7414217" y="3268979"/>
            <a:ext cx="3185949" cy="95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Positive Learning Experiences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will be achieved through the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Educator </a:t>
            </a: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framework.</a:t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414217" y="4545329"/>
            <a:ext cx="3815716" cy="117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Recruitment, Retention and Development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modern accessible learning programme comprising of Formal, Informal and Digital platforms.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/>
          <p:nvPr/>
        </p:nvSpPr>
        <p:spPr>
          <a:xfrm>
            <a:off x="661352" y="2318122"/>
            <a:ext cx="10869296" cy="197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WRU will ‘Enable </a:t>
            </a:r>
            <a:r>
              <a:rPr lang="en-US" sz="3000">
                <a:solidFill>
                  <a:srgbClr val="FFFFFF"/>
                </a:solidFill>
              </a:rPr>
              <a:t>a Thriving Educator Workforce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 by providing ‘Positive Learning Environments’ through the ‘</a:t>
            </a:r>
            <a:r>
              <a:rPr lang="en-US" sz="3000">
                <a:solidFill>
                  <a:srgbClr val="FFFFFF"/>
                </a:solidFill>
              </a:rPr>
              <a:t>Educator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Framework’ to ensure successful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‘Recruitment, Retention and Development’.</a:t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838200" y="1309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Why, How and What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228141" y="2743086"/>
            <a:ext cx="6881699" cy="137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3"/>
              <a:buFont typeface="Arial"/>
              <a:buNone/>
            </a:pPr>
            <a:r>
              <a:rPr lang="en-US" sz="4453" b="1">
                <a:latin typeface="Arial"/>
                <a:ea typeface="Arial"/>
                <a:cs typeface="Arial"/>
                <a:sym typeface="Arial"/>
              </a:rPr>
              <a:t>Why?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>
            <a:off x="838200" y="1944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280858" y="2482214"/>
            <a:ext cx="9819577" cy="176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enable</a:t>
            </a:r>
            <a:r>
              <a:rPr lang="en-US" sz="5500">
                <a:solidFill>
                  <a:srgbClr val="FFFFFF"/>
                </a:solidFill>
              </a:rPr>
              <a:t> a thriving educator workforce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838200" y="1944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Managing Change</a:t>
            </a: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452983" y="1186814"/>
            <a:ext cx="11473507" cy="65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‘Enable </a:t>
            </a:r>
            <a:r>
              <a:rPr lang="en-US" sz="1800">
                <a:solidFill>
                  <a:srgbClr val="FFFFFF"/>
                </a:solidFill>
              </a:rPr>
              <a:t>a Thriving Workforce</a:t>
            </a: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 WRU </a:t>
            </a:r>
            <a:r>
              <a:rPr lang="en-US" sz="1800">
                <a:solidFill>
                  <a:srgbClr val="FFFFFF"/>
                </a:solidFill>
              </a:rPr>
              <a:t>Education &amp; Training</a:t>
            </a: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will utilise the approach of the EAST principle to encourage change by making all support:</a:t>
            </a:r>
            <a:endParaRPr/>
          </a:p>
        </p:txBody>
      </p:sp>
      <p:grpSp>
        <p:nvGrpSpPr>
          <p:cNvPr id="81" name="Google Shape;81;p6"/>
          <p:cNvGrpSpPr/>
          <p:nvPr/>
        </p:nvGrpSpPr>
        <p:grpSpPr>
          <a:xfrm>
            <a:off x="1392088" y="1967229"/>
            <a:ext cx="9407825" cy="1483025"/>
            <a:chOff x="0" y="0"/>
            <a:chExt cx="9407823" cy="1483023"/>
          </a:xfrm>
        </p:grpSpPr>
        <p:sp>
          <p:nvSpPr>
            <p:cNvPr id="82" name="Google Shape;82;p6"/>
            <p:cNvSpPr/>
            <p:nvPr/>
          </p:nvSpPr>
          <p:spPr>
            <a:xfrm>
              <a:off x="2641600" y="0"/>
              <a:ext cx="1483023" cy="1483023"/>
            </a:xfrm>
            <a:prstGeom prst="ellipse">
              <a:avLst/>
            </a:prstGeom>
            <a:solidFill>
              <a:srgbClr val="95242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Attractive</a:t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5283200" y="0"/>
              <a:ext cx="1483023" cy="1483023"/>
            </a:xfrm>
            <a:prstGeom prst="ellipse">
              <a:avLst/>
            </a:prstGeom>
            <a:solidFill>
              <a:srgbClr val="95242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Social</a:t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7924800" y="0"/>
              <a:ext cx="1483023" cy="1483023"/>
            </a:xfrm>
            <a:prstGeom prst="ellipse">
              <a:avLst/>
            </a:prstGeom>
            <a:solidFill>
              <a:srgbClr val="95242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Timely</a:t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0" y="0"/>
              <a:ext cx="1483023" cy="1483023"/>
            </a:xfrm>
            <a:prstGeom prst="ellipse">
              <a:avLst/>
            </a:prstGeom>
            <a:solidFill>
              <a:srgbClr val="95242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Easy</a:t>
              </a:r>
              <a:endParaRPr/>
            </a:p>
          </p:txBody>
        </p:sp>
      </p:grpSp>
      <p:sp>
        <p:nvSpPr>
          <p:cNvPr id="86" name="Google Shape;86;p6"/>
          <p:cNvSpPr/>
          <p:nvPr/>
        </p:nvSpPr>
        <p:spPr>
          <a:xfrm>
            <a:off x="861183" y="3707427"/>
            <a:ext cx="1353897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ensure…</a:t>
            </a:r>
            <a:endParaRPr/>
          </a:p>
        </p:txBody>
      </p:sp>
      <p:grpSp>
        <p:nvGrpSpPr>
          <p:cNvPr id="87" name="Google Shape;87;p6"/>
          <p:cNvGrpSpPr/>
          <p:nvPr/>
        </p:nvGrpSpPr>
        <p:grpSpPr>
          <a:xfrm>
            <a:off x="2712888" y="4088129"/>
            <a:ext cx="6766225" cy="1483025"/>
            <a:chOff x="0" y="0"/>
            <a:chExt cx="6766223" cy="1483023"/>
          </a:xfrm>
        </p:grpSpPr>
        <p:sp>
          <p:nvSpPr>
            <p:cNvPr id="88" name="Google Shape;88;p6"/>
            <p:cNvSpPr/>
            <p:nvPr/>
          </p:nvSpPr>
          <p:spPr>
            <a:xfrm>
              <a:off x="2641600" y="0"/>
              <a:ext cx="1483023" cy="1483023"/>
            </a:xfrm>
            <a:prstGeom prst="ellipse">
              <a:avLst/>
            </a:prstGeom>
            <a:solidFill>
              <a:srgbClr val="95242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5283200" y="0"/>
              <a:ext cx="1483023" cy="1483023"/>
            </a:xfrm>
            <a:prstGeom prst="ellipse">
              <a:avLst/>
            </a:prstGeom>
            <a:solidFill>
              <a:srgbClr val="95242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Achievement</a:t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0" y="0"/>
              <a:ext cx="1483023" cy="1483023"/>
            </a:xfrm>
            <a:prstGeom prst="ellipse">
              <a:avLst/>
            </a:prstGeom>
            <a:solidFill>
              <a:srgbClr val="952426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Belonging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228141" y="2362086"/>
            <a:ext cx="6881700" cy="1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3"/>
              <a:buFont typeface="Arial"/>
              <a:buNone/>
            </a:pPr>
            <a:r>
              <a:rPr lang="en-US" sz="4453" b="1">
                <a:latin typeface="Arial"/>
                <a:ea typeface="Arial"/>
                <a:cs typeface="Arial"/>
                <a:sym typeface="Arial"/>
              </a:rPr>
              <a:t>How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/>
          <p:nvPr/>
        </p:nvSpPr>
        <p:spPr>
          <a:xfrm>
            <a:off x="838200" y="1944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409130" y="1605914"/>
            <a:ext cx="11373740" cy="92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Positive Learning Environments</a:t>
            </a: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472567" y="3027679"/>
            <a:ext cx="11246867" cy="147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25238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Providing an environment that encourages learning through </a:t>
            </a: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autonomy,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sense of belonging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capability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ensure continued </a:t>
            </a: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development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through the </a:t>
            </a:r>
            <a:endParaRPr/>
          </a:p>
          <a:p>
            <a:pPr marL="0" marR="0" lvl="0" indent="0" algn="ctr" rtl="0">
              <a:lnSpc>
                <a:spcPct val="25238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2100" b="1">
                <a:solidFill>
                  <a:srgbClr val="FFFFFF"/>
                </a:solidFill>
              </a:rPr>
              <a:t>Educator</a:t>
            </a: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Framework.</a:t>
            </a:r>
            <a:endParaRPr sz="1800" b="1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838200" y="346836"/>
            <a:ext cx="10515600" cy="6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84"/>
              <a:buFont typeface="Arial"/>
              <a:buNone/>
            </a:pPr>
            <a:r>
              <a:rPr lang="en-US" sz="3784"/>
              <a:t>Educator</a:t>
            </a:r>
            <a:r>
              <a:rPr lang="en-US" sz="3784">
                <a:latin typeface="Arial"/>
                <a:ea typeface="Arial"/>
                <a:cs typeface="Arial"/>
                <a:sym typeface="Arial"/>
              </a:rPr>
              <a:t> Framework</a:t>
            </a: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4500600" y="3880222"/>
            <a:ext cx="164263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3440" y="1366440"/>
            <a:ext cx="4125277" cy="4125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Custom Design">
  <a:themeElements>
    <a:clrScheme name="4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4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Macintosh PowerPoint</Application>
  <PresentationFormat>Widescreen</PresentationFormat>
  <Paragraphs>139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Helvetica Neue Light</vt:lpstr>
      <vt:lpstr>Arial</vt:lpstr>
      <vt:lpstr>Times</vt:lpstr>
      <vt:lpstr>Choplin ExtraLight</vt:lpstr>
      <vt:lpstr>4_Custom Design</vt:lpstr>
      <vt:lpstr>WRU  Educator Framework</vt:lpstr>
      <vt:lpstr>PowerPoint Presentation</vt:lpstr>
      <vt:lpstr>PowerPoint Presentation</vt:lpstr>
      <vt:lpstr>Why? </vt:lpstr>
      <vt:lpstr>PowerPoint Presentation</vt:lpstr>
      <vt:lpstr>PowerPoint Presentation</vt:lpstr>
      <vt:lpstr>How </vt:lpstr>
      <vt:lpstr>PowerPoint Presentation</vt:lpstr>
      <vt:lpstr>Educator Framework</vt:lpstr>
      <vt:lpstr>Development Decision Making Model</vt:lpstr>
      <vt:lpstr>Development Decision Making Model</vt:lpstr>
      <vt:lpstr>Development Decision Making Model</vt:lpstr>
      <vt:lpstr>Development Decision Making Model</vt:lpstr>
      <vt:lpstr>Development Decision Making Model</vt:lpstr>
      <vt:lpstr>Development Decision Making Model</vt:lpstr>
      <vt:lpstr>What </vt:lpstr>
      <vt:lpstr>PowerPoint Presentation</vt:lpstr>
      <vt:lpstr>PowerPoint Presentation</vt:lpstr>
      <vt:lpstr>Motivated learner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WRU  Educator Framework</dc:title>
  <cp:lastModifiedBy>Jonathan Evans</cp:lastModifiedBy>
  <cp:revision>1</cp:revision>
  <dcterms:modified xsi:type="dcterms:W3CDTF">2022-09-28T14:28:23Z</dcterms:modified>
</cp:coreProperties>
</file>