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2" r:id="rId3"/>
    <p:sldMasterId id="2147483653" r:id="rId4"/>
    <p:sldMasterId id="2147483654" r:id="rId5"/>
    <p:sldMasterId id="2147483655"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3.xml"/><Relationship Id="rId19" Type="http://schemas.openxmlformats.org/officeDocument/2006/relationships/slide" Target="slides/slide12.xml"/><Relationship Id="rId6" Type="http://schemas.openxmlformats.org/officeDocument/2006/relationships/slideMaster" Target="slideMasters/slideMaster4.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8788"/>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8788"/>
          </a:xfrm>
          <a:prstGeom prst="rect">
            <a:avLst/>
          </a:prstGeom>
          <a:noFill/>
          <a:ln>
            <a:noFill/>
          </a:ln>
        </p:spPr>
        <p:txBody>
          <a:bodyPr anchorCtr="0" anchor="t" bIns="91425" lIns="91425" spcFirstLastPara="1" rIns="91425" wrap="square" tIns="91425"/>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8787"/>
          </a:xfrm>
          <a:prstGeom prst="rect">
            <a:avLst/>
          </a:prstGeom>
          <a:noFill/>
          <a:ln>
            <a:noFill/>
          </a:ln>
        </p:spPr>
        <p:txBody>
          <a:bodyPr anchorCtr="0" anchor="b"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 name="Shape 27"/>
        <p:cNvGrpSpPr/>
        <p:nvPr/>
      </p:nvGrpSpPr>
      <p:grpSpPr>
        <a:xfrm>
          <a:off x="0" y="0"/>
          <a:ext cx="0" cy="0"/>
          <a:chOff x="0" y="0"/>
          <a:chExt cx="0" cy="0"/>
        </a:xfrm>
      </p:grpSpPr>
      <p:sp>
        <p:nvSpPr>
          <p:cNvPr id="28" name="Shape 28"/>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 name="Shape 2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4" name="Shape 8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1" name="Shape 91"/>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8" name="Shape 98"/>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 name="Shape 33"/>
        <p:cNvGrpSpPr/>
        <p:nvPr/>
      </p:nvGrpSpPr>
      <p:grpSpPr>
        <a:xfrm>
          <a:off x="0" y="0"/>
          <a:ext cx="0" cy="0"/>
          <a:chOff x="0" y="0"/>
          <a:chExt cx="0" cy="0"/>
        </a:xfrm>
      </p:grpSpPr>
      <p:sp>
        <p:nvSpPr>
          <p:cNvPr id="34" name="Shape 34"/>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 name="Shape 39"/>
        <p:cNvGrpSpPr/>
        <p:nvPr/>
      </p:nvGrpSpPr>
      <p:grpSpPr>
        <a:xfrm>
          <a:off x="0" y="0"/>
          <a:ext cx="0" cy="0"/>
          <a:chOff x="0" y="0"/>
          <a:chExt cx="0" cy="0"/>
        </a:xfrm>
      </p:grpSpPr>
      <p:sp>
        <p:nvSpPr>
          <p:cNvPr id="40" name="Shape 40"/>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1" name="Shape 41"/>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 name="Shape 45"/>
        <p:cNvGrpSpPr/>
        <p:nvPr/>
      </p:nvGrpSpPr>
      <p:grpSpPr>
        <a:xfrm>
          <a:off x="0" y="0"/>
          <a:ext cx="0" cy="0"/>
          <a:chOff x="0" y="0"/>
          <a:chExt cx="0" cy="0"/>
        </a:xfrm>
      </p:grpSpPr>
      <p:sp>
        <p:nvSpPr>
          <p:cNvPr id="46" name="Shape 46"/>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7" name="Shape 47"/>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54" name="Shape 5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Shape 5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Shape 65"/>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1" name="Shape 71"/>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7" name="Shape 77"/>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Title and Content">
    <p:spTree>
      <p:nvGrpSpPr>
        <p:cNvPr id="11" name="Shape 11"/>
        <p:cNvGrpSpPr/>
        <p:nvPr/>
      </p:nvGrpSpPr>
      <p:grpSpPr>
        <a:xfrm>
          <a:off x="0" y="0"/>
          <a:ext cx="0" cy="0"/>
          <a:chOff x="0" y="0"/>
          <a:chExt cx="0" cy="0"/>
        </a:xfrm>
      </p:grpSpPr>
      <p:sp>
        <p:nvSpPr>
          <p:cNvPr id="12" name="Shape 12"/>
          <p:cNvSpPr txBox="1"/>
          <p:nvPr>
            <p:ph type="title"/>
          </p:nvPr>
        </p:nvSpPr>
        <p:spPr>
          <a:xfrm>
            <a:off x="342441" y="2755786"/>
            <a:ext cx="5364296" cy="659443"/>
          </a:xfrm>
          <a:prstGeom prst="rect">
            <a:avLst/>
          </a:prstGeom>
          <a:noFill/>
          <a:ln>
            <a:noFill/>
          </a:ln>
        </p:spPr>
        <p:txBody>
          <a:bodyPr anchorCtr="0" anchor="t" bIns="91425" lIns="91425" spcFirstLastPara="1" rIns="91425" wrap="square" tIns="91425"/>
          <a:lstStyle>
            <a:lvl1pPr lvl="0" marR="0" rtl="0" algn="l">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Shape 13"/>
          <p:cNvSpPr txBox="1"/>
          <p:nvPr/>
        </p:nvSpPr>
        <p:spPr>
          <a:xfrm>
            <a:off x="342441" y="3415229"/>
            <a:ext cx="5364296" cy="659443"/>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C00000"/>
              </a:buClr>
              <a:buSzPts val="3600"/>
              <a:buFont typeface="Arial"/>
              <a:buNone/>
            </a:pPr>
            <a:r>
              <a:t/>
            </a:r>
            <a:endParaRPr b="0" i="0" sz="3600" u="none" cap="none" strike="noStrike">
              <a:solidFill>
                <a:srgbClr val="C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Title and Content">
    <p:spTree>
      <p:nvGrpSpPr>
        <p:cNvPr id="16" name="Shape 16"/>
        <p:cNvGrpSpPr/>
        <p:nvPr/>
      </p:nvGrpSpPr>
      <p:grpSpPr>
        <a:xfrm>
          <a:off x="0" y="0"/>
          <a:ext cx="0" cy="0"/>
          <a:chOff x="0" y="0"/>
          <a:chExt cx="0" cy="0"/>
        </a:xfrm>
      </p:grpSpPr>
      <p:sp>
        <p:nvSpPr>
          <p:cNvPr id="17" name="Shape 17"/>
          <p:cNvSpPr txBox="1"/>
          <p:nvPr>
            <p:ph type="title"/>
          </p:nvPr>
        </p:nvSpPr>
        <p:spPr>
          <a:xfrm>
            <a:off x="838200" y="346837"/>
            <a:ext cx="10515600" cy="659003"/>
          </a:xfrm>
          <a:prstGeom prst="rect">
            <a:avLst/>
          </a:prstGeom>
          <a:noFill/>
          <a:ln>
            <a:noFill/>
          </a:ln>
        </p:spPr>
        <p:txBody>
          <a:bodyPr anchorCtr="0" anchor="t" bIns="91425" lIns="91425" spcFirstLastPara="1" rIns="91425" wrap="square" tIns="91425"/>
          <a:lstStyle>
            <a:lvl1pPr lvl="0" marR="0" rtl="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 name="Shape 18"/>
          <p:cNvSpPr txBox="1"/>
          <p:nvPr>
            <p:ph idx="1" type="body"/>
          </p:nvPr>
        </p:nvSpPr>
        <p:spPr>
          <a:xfrm>
            <a:off x="838200" y="1316736"/>
            <a:ext cx="10515600" cy="4352545"/>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838200" y="346837"/>
            <a:ext cx="10515600" cy="659003"/>
          </a:xfrm>
          <a:prstGeom prst="rect">
            <a:avLst/>
          </a:prstGeom>
          <a:noFill/>
          <a:ln>
            <a:noFill/>
          </a:ln>
        </p:spPr>
        <p:txBody>
          <a:bodyPr anchorCtr="0" anchor="t" bIns="91425" lIns="91425" spcFirstLastPara="1" rIns="91425" wrap="square" tIns="91425"/>
          <a:lstStyle>
            <a:lvl1pPr lvl="0" marR="0" rtl="0" algn="ctr">
              <a:lnSpc>
                <a:spcPct val="90000"/>
              </a:lnSpc>
              <a:spcBef>
                <a:spcPts val="0"/>
              </a:spcBef>
              <a:spcAft>
                <a:spcPts val="0"/>
              </a:spcAft>
              <a:buClr>
                <a:srgbClr val="C00000"/>
              </a:buClr>
              <a:buSzPts val="4400"/>
              <a:buFont typeface="Arial"/>
              <a:buNone/>
              <a:defRPr b="0" i="0" sz="4400" u="none" cap="none" strike="noStrike">
                <a:solidFill>
                  <a:srgbClr val="C000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Shape 23"/>
          <p:cNvSpPr txBox="1"/>
          <p:nvPr>
            <p:ph idx="1" type="body"/>
          </p:nvPr>
        </p:nvSpPr>
        <p:spPr>
          <a:xfrm>
            <a:off x="838200" y="1316736"/>
            <a:ext cx="10515600" cy="4352545"/>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rgbClr val="C00000"/>
              </a:buClr>
              <a:buSzPts val="2800"/>
              <a:buFont typeface="Arial"/>
              <a:buChar char="•"/>
              <a:defRPr b="0" i="0" sz="2800" u="none" cap="none" strike="noStrike">
                <a:solidFill>
                  <a:srgbClr val="C00000"/>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Title and Content">
    <p:spTree>
      <p:nvGrpSpPr>
        <p:cNvPr id="26" name="Shape 2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4.jpg"/><Relationship Id="rId2" Type="http://schemas.openxmlformats.org/officeDocument/2006/relationships/slideLayout" Target="../slideLayouts/slideLayout2.xml"/><Relationship Id="rId3" Type="http://schemas.openxmlformats.org/officeDocument/2006/relationships/theme" Target="../theme/theme5.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slideLayout" Target="../slideLayouts/slideLayout3.xml"/><Relationship Id="rId3" Type="http://schemas.openxmlformats.org/officeDocument/2006/relationships/theme" Target="../theme/theme2.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4.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pic>
        <p:nvPicPr>
          <p:cNvPr id="10" name="Shape 10"/>
          <p:cNvPicPr preferRelativeResize="0"/>
          <p:nvPr/>
        </p:nvPicPr>
        <p:blipFill rotWithShape="1">
          <a:blip r:embed="rId1">
            <a:alphaModFix/>
          </a:blip>
          <a:srcRect b="0" l="0" r="0" t="0"/>
          <a:stretch/>
        </p:blipFill>
        <p:spPr>
          <a:xfrm>
            <a:off x="0" y="0"/>
            <a:ext cx="12192000" cy="686003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 name="Shape 14"/>
        <p:cNvGrpSpPr/>
        <p:nvPr/>
      </p:nvGrpSpPr>
      <p:grpSpPr>
        <a:xfrm>
          <a:off x="0" y="0"/>
          <a:ext cx="0" cy="0"/>
          <a:chOff x="0" y="0"/>
          <a:chExt cx="0" cy="0"/>
        </a:xfrm>
      </p:grpSpPr>
      <p:pic>
        <p:nvPicPr>
          <p:cNvPr id="15" name="Shape 15"/>
          <p:cNvPicPr preferRelativeResize="0"/>
          <p:nvPr/>
        </p:nvPicPr>
        <p:blipFill rotWithShape="1">
          <a:blip r:embed="rId1">
            <a:alphaModFix/>
          </a:blip>
          <a:srcRect b="0" l="0" r="0" t="0"/>
          <a:stretch/>
        </p:blipFill>
        <p:spPr>
          <a:xfrm>
            <a:off x="0" y="0"/>
            <a:ext cx="12188388"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 name="Shape 19"/>
        <p:cNvGrpSpPr/>
        <p:nvPr/>
      </p:nvGrpSpPr>
      <p:grpSpPr>
        <a:xfrm>
          <a:off x="0" y="0"/>
          <a:ext cx="0" cy="0"/>
          <a:chOff x="0" y="0"/>
          <a:chExt cx="0" cy="0"/>
        </a:xfrm>
      </p:grpSpPr>
      <p:pic>
        <p:nvPicPr>
          <p:cNvPr id="20" name="Shape 20"/>
          <p:cNvPicPr preferRelativeResize="0"/>
          <p:nvPr/>
        </p:nvPicPr>
        <p:blipFill rotWithShape="1">
          <a:blip r:embed="rId1">
            <a:alphaModFix/>
          </a:blip>
          <a:srcRect b="0" l="0" r="0" t="0"/>
          <a:stretch/>
        </p:blipFill>
        <p:spPr>
          <a:xfrm>
            <a:off x="0" y="0"/>
            <a:ext cx="12192000" cy="686003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4" name="Shape 24"/>
        <p:cNvGrpSpPr/>
        <p:nvPr/>
      </p:nvGrpSpPr>
      <p:grpSpPr>
        <a:xfrm>
          <a:off x="0" y="0"/>
          <a:ext cx="0" cy="0"/>
          <a:chOff x="0" y="0"/>
          <a:chExt cx="0" cy="0"/>
        </a:xfrm>
      </p:grpSpPr>
      <p:pic>
        <p:nvPicPr>
          <p:cNvPr id="25" name="Shape 25"/>
          <p:cNvPicPr preferRelativeResize="0"/>
          <p:nvPr/>
        </p:nvPicPr>
        <p:blipFill rotWithShape="1">
          <a:blip r:embed="rId1">
            <a:alphaModFix/>
          </a:blip>
          <a:srcRect b="0" l="0" r="0" t="0"/>
          <a:stretch/>
        </p:blipFill>
        <p:spPr>
          <a:xfrm>
            <a:off x="0" y="-2032"/>
            <a:ext cx="12192000" cy="686003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 name="Shape 30"/>
        <p:cNvGrpSpPr/>
        <p:nvPr/>
      </p:nvGrpSpPr>
      <p:grpSpPr>
        <a:xfrm>
          <a:off x="0" y="0"/>
          <a:ext cx="0" cy="0"/>
          <a:chOff x="0" y="0"/>
          <a:chExt cx="0" cy="0"/>
        </a:xfrm>
      </p:grpSpPr>
      <p:sp>
        <p:nvSpPr>
          <p:cNvPr id="31" name="Shape 31"/>
          <p:cNvSpPr txBox="1"/>
          <p:nvPr>
            <p:ph type="title"/>
          </p:nvPr>
        </p:nvSpPr>
        <p:spPr>
          <a:xfrm>
            <a:off x="342451" y="2755775"/>
            <a:ext cx="6038100" cy="6594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C00000"/>
              </a:buClr>
              <a:buSzPts val="4400"/>
              <a:buFont typeface="Calibri"/>
              <a:buNone/>
            </a:pPr>
            <a:r>
              <a:rPr lang="en-US">
                <a:latin typeface="Calibri"/>
                <a:ea typeface="Calibri"/>
                <a:cs typeface="Calibri"/>
                <a:sym typeface="Calibri"/>
              </a:rPr>
              <a:t>Coaching Early Contact</a:t>
            </a:r>
            <a:r>
              <a:rPr b="0" i="0" lang="en-US" sz="4400" u="none" cap="none" strike="noStrike">
                <a:solidFill>
                  <a:srgbClr val="C00000"/>
                </a:solidFill>
                <a:latin typeface="Calibri"/>
                <a:ea typeface="Calibri"/>
                <a:cs typeface="Calibri"/>
                <a:sym typeface="Calibri"/>
              </a:rPr>
              <a:t> </a:t>
            </a:r>
            <a:br>
              <a:rPr b="0" i="0" lang="en-US" sz="4400" u="none" cap="none" strike="noStrike">
                <a:solidFill>
                  <a:srgbClr val="C00000"/>
                </a:solidFill>
                <a:latin typeface="Calibri"/>
                <a:ea typeface="Calibri"/>
                <a:cs typeface="Calibri"/>
                <a:sym typeface="Calibri"/>
              </a:rPr>
            </a:br>
            <a:r>
              <a:rPr b="0" i="0" lang="en-US" sz="4400" u="none" cap="none" strike="noStrike">
                <a:solidFill>
                  <a:srgbClr val="C00000"/>
                </a:solidFill>
                <a:latin typeface="Calibri"/>
                <a:ea typeface="Calibri"/>
                <a:cs typeface="Calibri"/>
                <a:sym typeface="Calibri"/>
              </a:rPr>
              <a:t>A guide to delivering </a:t>
            </a:r>
            <a:br>
              <a:rPr b="0" i="0" lang="en-US" sz="4400" u="none" cap="none" strike="noStrike">
                <a:solidFill>
                  <a:srgbClr val="C00000"/>
                </a:solidFill>
                <a:latin typeface="Calibri"/>
                <a:ea typeface="Calibri"/>
                <a:cs typeface="Calibri"/>
                <a:sym typeface="Calibri"/>
              </a:rPr>
            </a:br>
            <a:endParaRPr b="0" i="0" sz="4400" u="none" cap="none" strike="noStrike">
              <a:solidFill>
                <a:srgbClr val="C00000"/>
              </a:solidFill>
              <a:latin typeface="Calibri"/>
              <a:ea typeface="Calibri"/>
              <a:cs typeface="Calibri"/>
              <a:sym typeface="Calibri"/>
            </a:endParaRPr>
          </a:p>
        </p:txBody>
      </p:sp>
      <p:sp>
        <p:nvSpPr>
          <p:cNvPr id="32" name="Shape 32"/>
          <p:cNvSpPr txBox="1"/>
          <p:nvPr/>
        </p:nvSpPr>
        <p:spPr>
          <a:xfrm>
            <a:off x="342441" y="3479686"/>
            <a:ext cx="5364296" cy="659443"/>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C00000"/>
              </a:buClr>
              <a:buSzPts val="4400"/>
              <a:buFont typeface="Arial"/>
              <a:buNone/>
            </a:pPr>
            <a:r>
              <a:t/>
            </a:r>
            <a:endParaRPr b="0" i="0" sz="4400" u="none" cap="none" strike="noStrike">
              <a:solidFill>
                <a:srgbClr val="C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838200" y="346837"/>
            <a:ext cx="10515600" cy="659003"/>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00000"/>
              </a:buClr>
              <a:buSzPts val="4400"/>
              <a:buFont typeface="Calibri"/>
              <a:buNone/>
            </a:pPr>
            <a:r>
              <a:rPr b="0" i="0" lang="en-US" sz="4400" u="none" cap="none" strike="noStrike">
                <a:solidFill>
                  <a:srgbClr val="C00000"/>
                </a:solidFill>
                <a:latin typeface="Calibri"/>
                <a:ea typeface="Calibri"/>
                <a:cs typeface="Calibri"/>
                <a:sym typeface="Calibri"/>
              </a:rPr>
              <a:t>Questions</a:t>
            </a:r>
            <a:endParaRPr b="0" i="0" sz="4400" u="none" cap="none" strike="noStrike">
              <a:solidFill>
                <a:srgbClr val="C00000"/>
              </a:solidFill>
              <a:latin typeface="Calibri"/>
              <a:ea typeface="Calibri"/>
              <a:cs typeface="Calibri"/>
              <a:sym typeface="Calibri"/>
            </a:endParaRPr>
          </a:p>
        </p:txBody>
      </p:sp>
      <p:sp>
        <p:nvSpPr>
          <p:cNvPr id="87" name="Shape 87"/>
          <p:cNvSpPr txBox="1"/>
          <p:nvPr>
            <p:ph idx="1" type="body"/>
          </p:nvPr>
        </p:nvSpPr>
        <p:spPr>
          <a:xfrm>
            <a:off x="838200" y="1524001"/>
            <a:ext cx="10515600" cy="1642532"/>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C00000"/>
              </a:buClr>
              <a:buSzPts val="2000"/>
              <a:buFont typeface="Arial"/>
              <a:buNone/>
            </a:pPr>
            <a:r>
              <a:rPr b="0" i="0" lang="en-US" sz="2000" u="none" cap="none" strike="noStrike">
                <a:solidFill>
                  <a:srgbClr val="C00000"/>
                </a:solidFill>
                <a:latin typeface="Calibri"/>
                <a:ea typeface="Calibri"/>
                <a:cs typeface="Calibri"/>
                <a:sym typeface="Calibri"/>
              </a:rPr>
              <a:t>So Before we go outside or watch the video of one of the modules </a:t>
            </a:r>
            <a:endParaRPr/>
          </a:p>
          <a:p>
            <a:pPr indent="0" lvl="0" marL="0" marR="0" rtl="0" algn="l">
              <a:lnSpc>
                <a:spcPct val="150000"/>
              </a:lnSpc>
              <a:spcBef>
                <a:spcPts val="1000"/>
              </a:spcBef>
              <a:spcAft>
                <a:spcPts val="0"/>
              </a:spcAft>
              <a:buClr>
                <a:srgbClr val="C00000"/>
              </a:buClr>
              <a:buSzPts val="2000"/>
              <a:buFont typeface="Arial"/>
              <a:buNone/>
            </a:pPr>
            <a:r>
              <a:rPr b="0" i="0" lang="en-US" sz="2000" u="none" cap="none" strike="noStrike">
                <a:solidFill>
                  <a:srgbClr val="C00000"/>
                </a:solidFill>
                <a:latin typeface="Calibri"/>
                <a:ea typeface="Calibri"/>
                <a:cs typeface="Calibri"/>
                <a:sym typeface="Calibri"/>
              </a:rPr>
              <a:t>Does anyone have any questions on what has been delivered so far?</a:t>
            </a:r>
            <a:endParaRPr b="0" i="0" sz="2000" u="none" cap="none" strike="noStrike">
              <a:solidFill>
                <a:srgbClr val="C00000"/>
              </a:solidFill>
              <a:latin typeface="Calibri"/>
              <a:ea typeface="Calibri"/>
              <a:cs typeface="Calibri"/>
              <a:sym typeface="Calibri"/>
            </a:endParaRPr>
          </a:p>
        </p:txBody>
      </p:sp>
      <p:sp>
        <p:nvSpPr>
          <p:cNvPr id="88" name="Shape 88"/>
          <p:cNvSpPr txBox="1"/>
          <p:nvPr/>
        </p:nvSpPr>
        <p:spPr>
          <a:xfrm>
            <a:off x="542925" y="1334727"/>
            <a:ext cx="10515600" cy="435240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838200" y="346837"/>
            <a:ext cx="10515600" cy="659003"/>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00000"/>
              </a:buClr>
              <a:buSzPts val="4400"/>
              <a:buFont typeface="Calibri"/>
              <a:buNone/>
            </a:pPr>
            <a:r>
              <a:rPr b="0" i="0" lang="en-US" sz="4400" u="none" cap="none" strike="noStrike">
                <a:solidFill>
                  <a:srgbClr val="C00000"/>
                </a:solidFill>
                <a:latin typeface="Calibri"/>
                <a:ea typeface="Calibri"/>
                <a:cs typeface="Calibri"/>
                <a:sym typeface="Calibri"/>
              </a:rPr>
              <a:t>Lets go out and have a go </a:t>
            </a:r>
            <a:endParaRPr b="0" i="0" sz="4400" u="none" cap="none" strike="noStrike">
              <a:solidFill>
                <a:srgbClr val="C00000"/>
              </a:solidFill>
              <a:latin typeface="Calibri"/>
              <a:ea typeface="Calibri"/>
              <a:cs typeface="Calibri"/>
              <a:sym typeface="Calibri"/>
            </a:endParaRPr>
          </a:p>
        </p:txBody>
      </p:sp>
      <p:sp>
        <p:nvSpPr>
          <p:cNvPr id="94" name="Shape 94"/>
          <p:cNvSpPr txBox="1"/>
          <p:nvPr>
            <p:ph idx="1" type="body"/>
          </p:nvPr>
        </p:nvSpPr>
        <p:spPr>
          <a:xfrm>
            <a:off x="838200" y="1524001"/>
            <a:ext cx="10515600" cy="345101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C00000"/>
              </a:buClr>
              <a:buSzPts val="2000"/>
              <a:buFont typeface="Arial"/>
              <a:buNone/>
            </a:pPr>
            <a:r>
              <a:rPr b="0" i="0" lang="en-US" sz="2000" u="none" cap="none" strike="noStrike">
                <a:solidFill>
                  <a:srgbClr val="C00000"/>
                </a:solidFill>
                <a:latin typeface="Calibri"/>
                <a:ea typeface="Calibri"/>
                <a:cs typeface="Calibri"/>
                <a:sym typeface="Calibri"/>
              </a:rPr>
              <a:t>Lets </a:t>
            </a:r>
            <a:r>
              <a:rPr lang="en-US" sz="2000">
                <a:latin typeface="Calibri"/>
                <a:ea typeface="Calibri"/>
                <a:cs typeface="Calibri"/>
                <a:sym typeface="Calibri"/>
              </a:rPr>
              <a:t>g</a:t>
            </a:r>
            <a:r>
              <a:rPr b="0" i="0" lang="en-US" sz="2000" u="none" cap="none" strike="noStrike">
                <a:solidFill>
                  <a:srgbClr val="C00000"/>
                </a:solidFill>
                <a:latin typeface="Calibri"/>
                <a:ea typeface="Calibri"/>
                <a:cs typeface="Calibri"/>
                <a:sym typeface="Calibri"/>
              </a:rPr>
              <a:t>o outside and have a go at delivering </a:t>
            </a:r>
            <a:r>
              <a:rPr lang="en-US" sz="2000">
                <a:latin typeface="Calibri"/>
                <a:ea typeface="Calibri"/>
                <a:cs typeface="Calibri"/>
                <a:sym typeface="Calibri"/>
              </a:rPr>
              <a:t>M</a:t>
            </a:r>
            <a:r>
              <a:rPr b="0" i="0" lang="en-US" sz="2000" u="none" cap="none" strike="noStrike">
                <a:solidFill>
                  <a:srgbClr val="C00000"/>
                </a:solidFill>
                <a:latin typeface="Calibri"/>
                <a:ea typeface="Calibri"/>
                <a:cs typeface="Calibri"/>
                <a:sym typeface="Calibri"/>
              </a:rPr>
              <a:t>odule </a:t>
            </a:r>
            <a:r>
              <a:rPr lang="en-US" sz="2000">
                <a:latin typeface="Calibri"/>
                <a:ea typeface="Calibri"/>
                <a:cs typeface="Calibri"/>
                <a:sym typeface="Calibri"/>
              </a:rPr>
              <a:t>5</a:t>
            </a:r>
            <a:r>
              <a:rPr b="0" i="0" lang="en-US" sz="2000" u="none" cap="none" strike="noStrike">
                <a:solidFill>
                  <a:srgbClr val="C00000"/>
                </a:solidFill>
                <a:latin typeface="Calibri"/>
                <a:ea typeface="Calibri"/>
                <a:cs typeface="Calibri"/>
                <a:sym typeface="Calibri"/>
              </a:rPr>
              <a:t> - </a:t>
            </a:r>
            <a:r>
              <a:rPr lang="en-US" sz="2000">
                <a:latin typeface="Calibri"/>
                <a:ea typeface="Calibri"/>
                <a:cs typeface="Calibri"/>
                <a:sym typeface="Calibri"/>
              </a:rPr>
              <a:t>1 v 1 Contact</a:t>
            </a:r>
            <a:r>
              <a:rPr b="0" i="0" lang="en-US" sz="2000" u="none" cap="none" strike="noStrike">
                <a:solidFill>
                  <a:srgbClr val="C00000"/>
                </a:solidFill>
                <a:latin typeface="Calibri"/>
                <a:ea typeface="Calibri"/>
                <a:cs typeface="Calibri"/>
                <a:sym typeface="Calibri"/>
              </a:rPr>
              <a:t> </a:t>
            </a:r>
            <a:endParaRPr/>
          </a:p>
          <a:p>
            <a:pPr indent="0" lvl="0" marL="0" marR="0" rtl="0" algn="l">
              <a:lnSpc>
                <a:spcPct val="150000"/>
              </a:lnSpc>
              <a:spcBef>
                <a:spcPts val="100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a:p>
            <a:pPr indent="0" lvl="0" marL="0" marR="0" rtl="0" algn="l">
              <a:lnSpc>
                <a:spcPct val="150000"/>
              </a:lnSpc>
              <a:spcBef>
                <a:spcPts val="1000"/>
              </a:spcBef>
              <a:spcAft>
                <a:spcPts val="0"/>
              </a:spcAft>
              <a:buClr>
                <a:srgbClr val="C00000"/>
              </a:buClr>
              <a:buSzPts val="2000"/>
              <a:buFont typeface="Arial"/>
              <a:buNone/>
            </a:pPr>
            <a:r>
              <a:rPr b="0" i="0" lang="en-US" sz="2000" u="none" cap="none" strike="noStrike">
                <a:solidFill>
                  <a:srgbClr val="C00000"/>
                </a:solidFill>
                <a:latin typeface="Calibri"/>
                <a:ea typeface="Calibri"/>
                <a:cs typeface="Calibri"/>
                <a:sym typeface="Calibri"/>
              </a:rPr>
              <a:t>Watch the video of </a:t>
            </a:r>
            <a:r>
              <a:rPr lang="en-US" sz="2000">
                <a:latin typeface="Calibri"/>
                <a:ea typeface="Calibri"/>
                <a:cs typeface="Calibri"/>
                <a:sym typeface="Calibri"/>
              </a:rPr>
              <a:t>Module 5 - 1 v 1 Contact</a:t>
            </a:r>
            <a:r>
              <a:rPr b="0" i="0" lang="en-US" sz="2000" u="none" cap="none" strike="noStrike">
                <a:solidFill>
                  <a:srgbClr val="C00000"/>
                </a:solidFill>
                <a:latin typeface="Calibri"/>
                <a:ea typeface="Calibri"/>
                <a:cs typeface="Calibri"/>
                <a:sym typeface="Calibri"/>
              </a:rPr>
              <a:t> </a:t>
            </a:r>
            <a:endParaRPr/>
          </a:p>
          <a:p>
            <a:pPr indent="0" lvl="0" marL="0" marR="0" rtl="0" algn="l">
              <a:lnSpc>
                <a:spcPct val="150000"/>
              </a:lnSpc>
              <a:spcBef>
                <a:spcPts val="100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a:p>
            <a:pPr indent="0" lvl="0" marL="0" marR="0" rtl="0" algn="l">
              <a:lnSpc>
                <a:spcPct val="150000"/>
              </a:lnSpc>
              <a:spcBef>
                <a:spcPts val="1000"/>
              </a:spcBef>
              <a:spcAft>
                <a:spcPts val="0"/>
              </a:spcAft>
              <a:buClr>
                <a:srgbClr val="C00000"/>
              </a:buClr>
              <a:buSzPts val="2000"/>
              <a:buFont typeface="Arial"/>
              <a:buNone/>
            </a:pPr>
            <a:r>
              <a:rPr b="0" i="0" lang="en-US" sz="2000" u="none" cap="none" strike="noStrike">
                <a:solidFill>
                  <a:srgbClr val="C00000"/>
                </a:solidFill>
                <a:latin typeface="Calibri"/>
                <a:ea typeface="Calibri"/>
                <a:cs typeface="Calibri"/>
                <a:sym typeface="Calibri"/>
              </a:rPr>
              <a:t>Please make notes  </a:t>
            </a:r>
            <a:endParaRPr b="0" i="0" sz="2000" u="none" cap="none" strike="noStrike">
              <a:solidFill>
                <a:srgbClr val="C00000"/>
              </a:solidFill>
              <a:latin typeface="Calibri"/>
              <a:ea typeface="Calibri"/>
              <a:cs typeface="Calibri"/>
              <a:sym typeface="Calibri"/>
            </a:endParaRPr>
          </a:p>
        </p:txBody>
      </p:sp>
      <p:sp>
        <p:nvSpPr>
          <p:cNvPr id="95" name="Shape 95"/>
          <p:cNvSpPr txBox="1"/>
          <p:nvPr/>
        </p:nvSpPr>
        <p:spPr>
          <a:xfrm>
            <a:off x="3295650" y="1005839"/>
            <a:ext cx="10515600" cy="435240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C00000"/>
              </a:buClr>
              <a:buSzPts val="2000"/>
              <a:buFont typeface="Arial"/>
              <a:buNone/>
            </a:pPr>
            <a:r>
              <a:t/>
            </a:r>
            <a:endParaRPr sz="2000">
              <a:solidFill>
                <a:srgbClr val="C00000"/>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 name="Shape 36"/>
        <p:cNvGrpSpPr/>
        <p:nvPr/>
      </p:nvGrpSpPr>
      <p:grpSpPr>
        <a:xfrm>
          <a:off x="0" y="0"/>
          <a:ext cx="0" cy="0"/>
          <a:chOff x="0" y="0"/>
          <a:chExt cx="0" cy="0"/>
        </a:xfrm>
      </p:grpSpPr>
      <p:sp>
        <p:nvSpPr>
          <p:cNvPr id="37" name="Shape 37"/>
          <p:cNvSpPr txBox="1"/>
          <p:nvPr>
            <p:ph idx="1" type="body"/>
          </p:nvPr>
        </p:nvSpPr>
        <p:spPr>
          <a:xfrm>
            <a:off x="838200" y="1486959"/>
            <a:ext cx="10515600" cy="4707600"/>
          </a:xfrm>
          <a:prstGeom prst="rect">
            <a:avLst/>
          </a:prstGeom>
          <a:noFill/>
          <a:ln>
            <a:noFill/>
          </a:ln>
        </p:spPr>
        <p:txBody>
          <a:bodyPr anchorCtr="0" anchor="t" bIns="45700" lIns="91425" spcFirstLastPara="1" rIns="91425" wrap="square" tIns="45700">
            <a:noAutofit/>
          </a:bodyPr>
          <a:lstStyle/>
          <a:p>
            <a:pPr indent="-228600" lvl="0" marL="228600" marR="0" rtl="0" algn="l">
              <a:lnSpc>
                <a:spcPct val="150000"/>
              </a:lnSpc>
              <a:spcBef>
                <a:spcPts val="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The </a:t>
            </a:r>
            <a:r>
              <a:rPr lang="en-US" sz="2000">
                <a:latin typeface="Calibri"/>
                <a:ea typeface="Calibri"/>
                <a:cs typeface="Calibri"/>
                <a:sym typeface="Calibri"/>
              </a:rPr>
              <a:t>Coaching Early Contact</a:t>
            </a:r>
            <a:r>
              <a:rPr b="0" i="0" lang="en-US" sz="2000" u="none" cap="none" strike="noStrike">
                <a:solidFill>
                  <a:srgbClr val="C00000"/>
                </a:solidFill>
                <a:latin typeface="Calibri"/>
                <a:ea typeface="Calibri"/>
                <a:cs typeface="Calibri"/>
                <a:sym typeface="Calibri"/>
              </a:rPr>
              <a:t> course is an introduction to coaching course</a:t>
            </a:r>
            <a:endParaRPr/>
          </a:p>
          <a:p>
            <a:pPr indent="-228600" lvl="0" marL="228600" marR="0" rtl="0" algn="l">
              <a:lnSpc>
                <a:spcPct val="150000"/>
              </a:lnSpc>
              <a:spcBef>
                <a:spcPts val="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It</a:t>
            </a:r>
            <a:r>
              <a:rPr lang="en-US" sz="2000">
                <a:latin typeface="Calibri"/>
                <a:ea typeface="Calibri"/>
                <a:cs typeface="Calibri"/>
                <a:sym typeface="Calibri"/>
              </a:rPr>
              <a:t>’</a:t>
            </a:r>
            <a:r>
              <a:rPr b="0" i="0" lang="en-US" sz="2000" u="none" cap="none" strike="noStrike">
                <a:solidFill>
                  <a:srgbClr val="C00000"/>
                </a:solidFill>
                <a:latin typeface="Calibri"/>
                <a:ea typeface="Calibri"/>
                <a:cs typeface="Calibri"/>
                <a:sym typeface="Calibri"/>
              </a:rPr>
              <a:t>s been designed to be delivered over </a:t>
            </a:r>
            <a:r>
              <a:rPr lang="en-US" sz="2000">
                <a:latin typeface="Calibri"/>
                <a:ea typeface="Calibri"/>
                <a:cs typeface="Calibri"/>
                <a:sym typeface="Calibri"/>
              </a:rPr>
              <a:t>1 day and 1 evening</a:t>
            </a:r>
            <a:r>
              <a:rPr b="0" i="0" lang="en-US" sz="2000" u="none" cap="none" strike="noStrike">
                <a:solidFill>
                  <a:srgbClr val="C00000"/>
                </a:solidFill>
                <a:latin typeface="Calibri"/>
                <a:ea typeface="Calibri"/>
                <a:cs typeface="Calibri"/>
                <a:sym typeface="Calibri"/>
              </a:rPr>
              <a:t> </a:t>
            </a:r>
            <a:endParaRPr/>
          </a:p>
          <a:p>
            <a:pPr indent="-228600" lvl="0" marL="228600" marR="0" rtl="0" algn="l">
              <a:lnSpc>
                <a:spcPct val="150000"/>
              </a:lnSpc>
              <a:spcBef>
                <a:spcPts val="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There are </a:t>
            </a:r>
            <a:r>
              <a:rPr lang="en-US" sz="2000">
                <a:latin typeface="Calibri"/>
                <a:ea typeface="Calibri"/>
                <a:cs typeface="Calibri"/>
                <a:sym typeface="Calibri"/>
              </a:rPr>
              <a:t>lots of opportunities for coaches to input to the course</a:t>
            </a:r>
            <a:endParaRPr/>
          </a:p>
          <a:p>
            <a:pPr indent="-228600" lvl="0" marL="228600" marR="0" rtl="0" algn="l">
              <a:lnSpc>
                <a:spcPct val="150000"/>
              </a:lnSpc>
              <a:spcBef>
                <a:spcPts val="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It</a:t>
            </a:r>
            <a:r>
              <a:rPr lang="en-US" sz="2000">
                <a:latin typeface="Calibri"/>
                <a:ea typeface="Calibri"/>
                <a:cs typeface="Calibri"/>
                <a:sym typeface="Calibri"/>
              </a:rPr>
              <a:t> is designed for</a:t>
            </a:r>
            <a:r>
              <a:rPr b="0" i="0" lang="en-US" sz="2000" u="none" cap="none" strike="noStrike">
                <a:solidFill>
                  <a:srgbClr val="C00000"/>
                </a:solidFill>
                <a:latin typeface="Calibri"/>
                <a:ea typeface="Calibri"/>
                <a:cs typeface="Calibri"/>
                <a:sym typeface="Calibri"/>
              </a:rPr>
              <a:t> those who coach </a:t>
            </a:r>
            <a:r>
              <a:rPr lang="en-US" sz="2000">
                <a:latin typeface="Calibri"/>
                <a:ea typeface="Calibri"/>
                <a:cs typeface="Calibri"/>
                <a:sym typeface="Calibri"/>
              </a:rPr>
              <a:t>U</a:t>
            </a:r>
            <a:r>
              <a:rPr b="0" i="0" lang="en-US" sz="2000" u="none" cap="none" strike="noStrike">
                <a:solidFill>
                  <a:srgbClr val="C00000"/>
                </a:solidFill>
                <a:latin typeface="Calibri"/>
                <a:ea typeface="Calibri"/>
                <a:cs typeface="Calibri"/>
                <a:sym typeface="Calibri"/>
              </a:rPr>
              <a:t>nder </a:t>
            </a:r>
            <a:r>
              <a:rPr lang="en-US" sz="2000">
                <a:latin typeface="Calibri"/>
                <a:ea typeface="Calibri"/>
                <a:cs typeface="Calibri"/>
                <a:sym typeface="Calibri"/>
              </a:rPr>
              <a:t>9, 10 and 11</a:t>
            </a:r>
            <a:endParaRPr/>
          </a:p>
          <a:p>
            <a:pPr indent="-228600" lvl="0" marL="228600" marR="0" rtl="0" algn="l">
              <a:lnSpc>
                <a:spcPct val="150000"/>
              </a:lnSpc>
              <a:spcBef>
                <a:spcPts val="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It has </a:t>
            </a:r>
            <a:r>
              <a:rPr lang="en-US" sz="2000">
                <a:latin typeface="Calibri"/>
                <a:ea typeface="Calibri"/>
                <a:cs typeface="Calibri"/>
                <a:sym typeface="Calibri"/>
              </a:rPr>
              <a:t>5</a:t>
            </a:r>
            <a:r>
              <a:rPr b="0" i="0" lang="en-US" sz="2000" u="none" cap="none" strike="noStrike">
                <a:solidFill>
                  <a:srgbClr val="C00000"/>
                </a:solidFill>
                <a:latin typeface="Calibri"/>
                <a:ea typeface="Calibri"/>
                <a:cs typeface="Calibri"/>
                <a:sym typeface="Calibri"/>
              </a:rPr>
              <a:t> modules </a:t>
            </a:r>
            <a:r>
              <a:rPr lang="en-US" sz="2000">
                <a:latin typeface="Calibri"/>
                <a:ea typeface="Calibri"/>
                <a:cs typeface="Calibri"/>
                <a:sym typeface="Calibri"/>
              </a:rPr>
              <a:t>2</a:t>
            </a:r>
            <a:r>
              <a:rPr b="0" i="0" lang="en-US" sz="2000" u="none" cap="none" strike="noStrike">
                <a:solidFill>
                  <a:srgbClr val="C00000"/>
                </a:solidFill>
                <a:latin typeface="Calibri"/>
                <a:ea typeface="Calibri"/>
                <a:cs typeface="Calibri"/>
                <a:sym typeface="Calibri"/>
              </a:rPr>
              <a:t> practical </a:t>
            </a:r>
            <a:r>
              <a:rPr lang="en-US" sz="2000">
                <a:latin typeface="Calibri"/>
                <a:ea typeface="Calibri"/>
                <a:cs typeface="Calibri"/>
                <a:sym typeface="Calibri"/>
              </a:rPr>
              <a:t>2</a:t>
            </a:r>
            <a:r>
              <a:rPr b="0" i="0" lang="en-US" sz="2000" u="none" cap="none" strike="noStrike">
                <a:solidFill>
                  <a:srgbClr val="C00000"/>
                </a:solidFill>
                <a:latin typeface="Calibri"/>
                <a:ea typeface="Calibri"/>
                <a:cs typeface="Calibri"/>
                <a:sym typeface="Calibri"/>
              </a:rPr>
              <a:t> the</a:t>
            </a:r>
            <a:r>
              <a:rPr lang="en-US" sz="2000">
                <a:latin typeface="Calibri"/>
                <a:ea typeface="Calibri"/>
                <a:cs typeface="Calibri"/>
                <a:sym typeface="Calibri"/>
              </a:rPr>
              <a:t>ory and one with some of both</a:t>
            </a:r>
            <a:r>
              <a:rPr b="0" i="0" lang="en-US" sz="2000" u="none" cap="none" strike="noStrike">
                <a:solidFill>
                  <a:srgbClr val="C00000"/>
                </a:solidFill>
                <a:latin typeface="Calibri"/>
                <a:ea typeface="Calibri"/>
                <a:cs typeface="Calibri"/>
                <a:sym typeface="Calibri"/>
              </a:rPr>
              <a:t> </a:t>
            </a:r>
            <a:endParaRPr/>
          </a:p>
          <a:p>
            <a:pPr indent="-228600" lvl="0" marL="228600" marR="0" rtl="0" algn="l">
              <a:lnSpc>
                <a:spcPct val="150000"/>
              </a:lnSpc>
              <a:spcBef>
                <a:spcPts val="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There is </a:t>
            </a:r>
            <a:r>
              <a:rPr lang="en-US" sz="2000">
                <a:latin typeface="Calibri"/>
                <a:ea typeface="Calibri"/>
                <a:cs typeface="Calibri"/>
                <a:sym typeface="Calibri"/>
              </a:rPr>
              <a:t>no formal assessment but ongoing competencies</a:t>
            </a:r>
            <a:r>
              <a:rPr b="0" i="0" lang="en-US" sz="2000" u="none" cap="none" strike="noStrike">
                <a:solidFill>
                  <a:srgbClr val="C00000"/>
                </a:solidFill>
                <a:latin typeface="Calibri"/>
                <a:ea typeface="Calibri"/>
                <a:cs typeface="Calibri"/>
                <a:sym typeface="Calibri"/>
              </a:rPr>
              <a:t> </a:t>
            </a:r>
            <a:endParaRPr b="0" i="0" sz="2000" u="none" cap="none" strike="noStrike">
              <a:solidFill>
                <a:srgbClr val="C00000"/>
              </a:solidFill>
              <a:latin typeface="Calibri"/>
              <a:ea typeface="Calibri"/>
              <a:cs typeface="Calibri"/>
              <a:sym typeface="Calibri"/>
            </a:endParaRPr>
          </a:p>
          <a:p>
            <a:pPr indent="-228600" lvl="0" marL="228600" marR="0" rtl="0" algn="l">
              <a:lnSpc>
                <a:spcPct val="150000"/>
              </a:lnSpc>
              <a:spcBef>
                <a:spcPts val="0"/>
              </a:spcBef>
              <a:spcAft>
                <a:spcPts val="0"/>
              </a:spcAft>
              <a:buClr>
                <a:srgbClr val="C00000"/>
              </a:buClr>
              <a:buSzPts val="2000"/>
              <a:buFont typeface="Calibri"/>
              <a:buChar char="•"/>
            </a:pPr>
            <a:r>
              <a:rPr lang="en-US" sz="2000">
                <a:latin typeface="Calibri"/>
                <a:ea typeface="Calibri"/>
                <a:cs typeface="Calibri"/>
                <a:sym typeface="Calibri"/>
              </a:rPr>
              <a:t>The practical elements are based on the U9-U11 WRU Pathway, Tackle and 1v1 Contact</a:t>
            </a:r>
            <a:endParaRPr sz="2000">
              <a:latin typeface="Calibri"/>
              <a:ea typeface="Calibri"/>
              <a:cs typeface="Calibri"/>
              <a:sym typeface="Calibri"/>
            </a:endParaRPr>
          </a:p>
          <a:p>
            <a:pPr indent="-228600" lvl="0" marL="228600" marR="0" rtl="0" algn="l">
              <a:lnSpc>
                <a:spcPct val="150000"/>
              </a:lnSpc>
              <a:spcBef>
                <a:spcPts val="0"/>
              </a:spcBef>
              <a:spcAft>
                <a:spcPts val="0"/>
              </a:spcAft>
              <a:buClr>
                <a:srgbClr val="C00000"/>
              </a:buClr>
              <a:buSzPts val="2000"/>
              <a:buFont typeface="Arial"/>
              <a:buChar char="•"/>
            </a:pPr>
            <a:r>
              <a:rPr lang="en-US" sz="2000">
                <a:latin typeface="Calibri"/>
                <a:ea typeface="Calibri"/>
                <a:cs typeface="Calibri"/>
                <a:sym typeface="Calibri"/>
              </a:rPr>
              <a:t>There is a big emphasis on coaching skills through games</a:t>
            </a:r>
            <a:r>
              <a:rPr b="0" i="0" lang="en-US" sz="2000" u="none" cap="none" strike="noStrike">
                <a:solidFill>
                  <a:srgbClr val="C00000"/>
                </a:solidFill>
                <a:latin typeface="Calibri"/>
                <a:ea typeface="Calibri"/>
                <a:cs typeface="Calibri"/>
                <a:sym typeface="Calibri"/>
              </a:rPr>
              <a:t> </a:t>
            </a:r>
            <a:endParaRPr/>
          </a:p>
          <a:p>
            <a:pPr indent="-101600" lvl="0" marL="228600" marR="0" rtl="0" algn="l">
              <a:lnSpc>
                <a:spcPct val="150000"/>
              </a:lnSpc>
              <a:spcBef>
                <a:spcPts val="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a:p>
            <a:pPr indent="-101600" lvl="0" marL="228600" marR="0" rtl="0" algn="l">
              <a:lnSpc>
                <a:spcPct val="150000"/>
              </a:lnSpc>
              <a:spcBef>
                <a:spcPts val="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a:p>
            <a:pPr indent="0" lvl="0" marL="0" marR="0" rtl="0" algn="l">
              <a:lnSpc>
                <a:spcPct val="150000"/>
              </a:lnSpc>
              <a:spcBef>
                <a:spcPts val="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p:txBody>
      </p:sp>
      <p:sp>
        <p:nvSpPr>
          <p:cNvPr id="38" name="Shape 38"/>
          <p:cNvSpPr txBox="1"/>
          <p:nvPr>
            <p:ph type="title"/>
          </p:nvPr>
        </p:nvSpPr>
        <p:spPr>
          <a:xfrm>
            <a:off x="838200" y="346837"/>
            <a:ext cx="10515600" cy="659003"/>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00000"/>
              </a:buClr>
              <a:buSzPts val="4400"/>
              <a:buFont typeface="Calibri"/>
              <a:buNone/>
            </a:pPr>
            <a:r>
              <a:rPr b="0" i="0" lang="en-US" sz="4400" u="none" cap="none" strike="noStrike">
                <a:solidFill>
                  <a:srgbClr val="C00000"/>
                </a:solidFill>
                <a:latin typeface="Calibri"/>
                <a:ea typeface="Calibri"/>
                <a:cs typeface="Calibri"/>
                <a:sym typeface="Calibri"/>
              </a:rPr>
              <a:t>The </a:t>
            </a:r>
            <a:r>
              <a:rPr lang="en-US">
                <a:latin typeface="Calibri"/>
                <a:ea typeface="Calibri"/>
                <a:cs typeface="Calibri"/>
                <a:sym typeface="Calibri"/>
              </a:rPr>
              <a:t>Coaching Early Contact Course</a:t>
            </a:r>
            <a:endParaRPr b="0" i="0" sz="4400" u="none" cap="none" strike="noStrike">
              <a:solidFill>
                <a:srgbClr val="C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 name="Shape 42"/>
        <p:cNvGrpSpPr/>
        <p:nvPr/>
      </p:nvGrpSpPr>
      <p:grpSpPr>
        <a:xfrm>
          <a:off x="0" y="0"/>
          <a:ext cx="0" cy="0"/>
          <a:chOff x="0" y="0"/>
          <a:chExt cx="0" cy="0"/>
        </a:xfrm>
      </p:grpSpPr>
      <p:sp>
        <p:nvSpPr>
          <p:cNvPr id="43" name="Shape 43"/>
          <p:cNvSpPr txBox="1"/>
          <p:nvPr>
            <p:ph type="title"/>
          </p:nvPr>
        </p:nvSpPr>
        <p:spPr>
          <a:xfrm>
            <a:off x="838200" y="346837"/>
            <a:ext cx="10515600" cy="659003"/>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00000"/>
              </a:buClr>
              <a:buSzPts val="4400"/>
              <a:buFont typeface="Calibri"/>
              <a:buNone/>
            </a:pPr>
            <a:r>
              <a:rPr b="0" i="0" lang="en-US" sz="4400" u="none" cap="none" strike="noStrike">
                <a:solidFill>
                  <a:srgbClr val="C00000"/>
                </a:solidFill>
                <a:latin typeface="Calibri"/>
                <a:ea typeface="Calibri"/>
                <a:cs typeface="Calibri"/>
                <a:sym typeface="Calibri"/>
              </a:rPr>
              <a:t>Course Learning Outcomes</a:t>
            </a:r>
            <a:endParaRPr b="0" i="0" sz="4400" u="none" cap="none" strike="noStrike">
              <a:solidFill>
                <a:srgbClr val="C00000"/>
              </a:solidFill>
              <a:latin typeface="Calibri"/>
              <a:ea typeface="Calibri"/>
              <a:cs typeface="Calibri"/>
              <a:sym typeface="Calibri"/>
            </a:endParaRPr>
          </a:p>
        </p:txBody>
      </p:sp>
      <p:sp>
        <p:nvSpPr>
          <p:cNvPr id="44" name="Shape 44"/>
          <p:cNvSpPr txBox="1"/>
          <p:nvPr>
            <p:ph idx="1" type="body"/>
          </p:nvPr>
        </p:nvSpPr>
        <p:spPr>
          <a:xfrm>
            <a:off x="838200" y="1548227"/>
            <a:ext cx="10515600" cy="3741401"/>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C00000"/>
              </a:buClr>
              <a:buSzPts val="2000"/>
              <a:buFont typeface="Arial"/>
              <a:buNone/>
            </a:pPr>
            <a:r>
              <a:rPr b="1" i="0" lang="en-US" sz="2000" u="none" cap="none" strike="noStrike">
                <a:solidFill>
                  <a:srgbClr val="C00000"/>
                </a:solidFill>
                <a:latin typeface="Calibri"/>
                <a:ea typeface="Calibri"/>
                <a:cs typeface="Calibri"/>
                <a:sym typeface="Calibri"/>
              </a:rPr>
              <a:t>By the end of the course you will be able to:</a:t>
            </a:r>
            <a:endParaRPr b="0" i="0" sz="2000" u="none" cap="none" strike="noStrike">
              <a:solidFill>
                <a:srgbClr val="C00000"/>
              </a:solidFill>
              <a:latin typeface="Calibri"/>
              <a:ea typeface="Calibri"/>
              <a:cs typeface="Calibri"/>
              <a:sym typeface="Calibri"/>
            </a:endParaRPr>
          </a:p>
          <a:p>
            <a:pPr indent="-228600" lvl="0" marL="228600" rtl="0">
              <a:lnSpc>
                <a:spcPct val="150000"/>
              </a:lnSpc>
              <a:spcBef>
                <a:spcPts val="1000"/>
              </a:spcBef>
              <a:spcAft>
                <a:spcPts val="0"/>
              </a:spcAft>
              <a:buClr>
                <a:srgbClr val="C00000"/>
              </a:buClr>
              <a:buSzPts val="2000"/>
              <a:buFont typeface="Arial"/>
              <a:buChar char="•"/>
            </a:pPr>
            <a:r>
              <a:rPr lang="en-US" sz="1800">
                <a:solidFill>
                  <a:srgbClr val="C00000"/>
                </a:solidFill>
              </a:rPr>
              <a:t>Provide a safe and fun environment to learn.</a:t>
            </a:r>
            <a:endParaRPr sz="1800">
              <a:solidFill>
                <a:srgbClr val="C00000"/>
              </a:solidFill>
            </a:endParaRPr>
          </a:p>
          <a:p>
            <a:pPr indent="-228600" lvl="0" marL="228600" rtl="0">
              <a:lnSpc>
                <a:spcPct val="150000"/>
              </a:lnSpc>
              <a:spcBef>
                <a:spcPts val="0"/>
              </a:spcBef>
              <a:spcAft>
                <a:spcPts val="0"/>
              </a:spcAft>
              <a:buClr>
                <a:srgbClr val="C00000"/>
              </a:buClr>
              <a:buSzPts val="2000"/>
              <a:buFont typeface="Arial"/>
              <a:buChar char="•"/>
            </a:pPr>
            <a:r>
              <a:rPr lang="en-US" sz="1800">
                <a:solidFill>
                  <a:srgbClr val="C00000"/>
                </a:solidFill>
              </a:rPr>
              <a:t>Ability to coach and understand the benefits of coaching through games.</a:t>
            </a:r>
            <a:endParaRPr sz="1800">
              <a:solidFill>
                <a:srgbClr val="C00000"/>
              </a:solidFill>
            </a:endParaRPr>
          </a:p>
          <a:p>
            <a:pPr indent="-228600" lvl="0" marL="228600" rtl="0">
              <a:lnSpc>
                <a:spcPct val="150000"/>
              </a:lnSpc>
              <a:spcBef>
                <a:spcPts val="0"/>
              </a:spcBef>
              <a:spcAft>
                <a:spcPts val="0"/>
              </a:spcAft>
              <a:buClr>
                <a:srgbClr val="C00000"/>
              </a:buClr>
              <a:buSzPts val="2000"/>
              <a:buFont typeface="Arial"/>
              <a:buChar char="•"/>
            </a:pPr>
            <a:r>
              <a:rPr lang="en-US" sz="1800">
                <a:solidFill>
                  <a:srgbClr val="C00000"/>
                </a:solidFill>
              </a:rPr>
              <a:t>Understand the benefits of ‘Whole Player, Whole Coach</a:t>
            </a:r>
            <a:endParaRPr sz="1800">
              <a:solidFill>
                <a:srgbClr val="C00000"/>
              </a:solidFill>
            </a:endParaRPr>
          </a:p>
          <a:p>
            <a:pPr indent="-228600" lvl="0" marL="228600" rtl="0">
              <a:lnSpc>
                <a:spcPct val="150000"/>
              </a:lnSpc>
              <a:spcBef>
                <a:spcPts val="0"/>
              </a:spcBef>
              <a:spcAft>
                <a:spcPts val="0"/>
              </a:spcAft>
              <a:buClr>
                <a:srgbClr val="C00000"/>
              </a:buClr>
              <a:buSzPts val="2000"/>
              <a:buFont typeface="Arial"/>
              <a:buChar char="•"/>
            </a:pPr>
            <a:r>
              <a:rPr lang="en-US" sz="1800">
                <a:solidFill>
                  <a:srgbClr val="C00000"/>
                </a:solidFill>
              </a:rPr>
              <a:t>Effectively and safely coach the tackle and early contact</a:t>
            </a:r>
            <a:endParaRPr sz="1800">
              <a:solidFill>
                <a:srgbClr val="C00000"/>
              </a:solidFill>
            </a:endParaRPr>
          </a:p>
          <a:p>
            <a:pPr indent="-228600" lvl="0" marL="228600" rtl="0">
              <a:lnSpc>
                <a:spcPct val="150000"/>
              </a:lnSpc>
              <a:spcBef>
                <a:spcPts val="0"/>
              </a:spcBef>
              <a:spcAft>
                <a:spcPts val="0"/>
              </a:spcAft>
              <a:buClr>
                <a:srgbClr val="C00000"/>
              </a:buClr>
              <a:buSzPts val="2000"/>
              <a:buFont typeface="Arial"/>
              <a:buChar char="•"/>
            </a:pPr>
            <a:r>
              <a:rPr lang="en-US" sz="1800">
                <a:solidFill>
                  <a:srgbClr val="C00000"/>
                </a:solidFill>
              </a:rPr>
              <a:t>Understand the WRU Development Pathway and age laws</a:t>
            </a:r>
            <a:endParaRPr sz="1800">
              <a:solidFill>
                <a:srgbClr val="C00000"/>
              </a:solidFill>
            </a:endParaRPr>
          </a:p>
          <a:p>
            <a:pPr indent="0" lvl="0" marL="0" marR="0" rtl="0" algn="l">
              <a:lnSpc>
                <a:spcPct val="150000"/>
              </a:lnSpc>
              <a:spcBef>
                <a:spcPts val="1000"/>
              </a:spcBef>
              <a:spcAft>
                <a:spcPts val="0"/>
              </a:spcAft>
              <a:buNone/>
            </a:pPr>
            <a:r>
              <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 name="Shape 48"/>
        <p:cNvGrpSpPr/>
        <p:nvPr/>
      </p:nvGrpSpPr>
      <p:grpSpPr>
        <a:xfrm>
          <a:off x="0" y="0"/>
          <a:ext cx="0" cy="0"/>
          <a:chOff x="0" y="0"/>
          <a:chExt cx="0" cy="0"/>
        </a:xfrm>
      </p:grpSpPr>
      <p:sp>
        <p:nvSpPr>
          <p:cNvPr id="49" name="Shape 49"/>
          <p:cNvSpPr txBox="1"/>
          <p:nvPr>
            <p:ph type="title"/>
          </p:nvPr>
        </p:nvSpPr>
        <p:spPr>
          <a:xfrm>
            <a:off x="838200" y="346837"/>
            <a:ext cx="10515600" cy="659003"/>
          </a:xfrm>
          <a:prstGeom prst="rect">
            <a:avLst/>
          </a:prstGeom>
          <a:noFill/>
          <a:ln>
            <a:noFill/>
          </a:ln>
        </p:spPr>
        <p:txBody>
          <a:bodyPr anchorCtr="0" anchor="t" bIns="45700" lIns="91425" spcFirstLastPara="1" rIns="91425" wrap="square" tIns="45700">
            <a:noAutofit/>
          </a:bodyPr>
          <a:lstStyle/>
          <a:p>
            <a:pPr indent="0" lvl="0" marL="0" marR="0" rtl="0">
              <a:lnSpc>
                <a:spcPct val="90000"/>
              </a:lnSpc>
              <a:spcBef>
                <a:spcPts val="0"/>
              </a:spcBef>
              <a:spcAft>
                <a:spcPts val="0"/>
              </a:spcAft>
              <a:buClr>
                <a:srgbClr val="C00000"/>
              </a:buClr>
              <a:buSzPts val="4400"/>
              <a:buFont typeface="Calibri"/>
              <a:buNone/>
            </a:pPr>
            <a:r>
              <a:rPr lang="en-US">
                <a:latin typeface="Calibri"/>
                <a:ea typeface="Calibri"/>
                <a:cs typeface="Calibri"/>
                <a:sym typeface="Calibri"/>
              </a:rPr>
              <a:t>Programme</a:t>
            </a:r>
            <a:endParaRPr b="0" i="0" sz="4400" u="none" cap="none" strike="noStrike">
              <a:solidFill>
                <a:srgbClr val="C00000"/>
              </a:solidFill>
              <a:latin typeface="Calibri"/>
              <a:ea typeface="Calibri"/>
              <a:cs typeface="Calibri"/>
              <a:sym typeface="Calibri"/>
            </a:endParaRPr>
          </a:p>
        </p:txBody>
      </p:sp>
      <p:sp>
        <p:nvSpPr>
          <p:cNvPr id="50" name="Shape 50"/>
          <p:cNvSpPr txBox="1"/>
          <p:nvPr/>
        </p:nvSpPr>
        <p:spPr>
          <a:xfrm>
            <a:off x="695325" y="1438725"/>
            <a:ext cx="5486400" cy="3648000"/>
          </a:xfrm>
          <a:prstGeom prst="rect">
            <a:avLst/>
          </a:prstGeom>
          <a:noFill/>
          <a:ln>
            <a:noFill/>
          </a:ln>
        </p:spPr>
        <p:txBody>
          <a:bodyPr anchorCtr="0" anchor="t" bIns="91425" lIns="91425" spcFirstLastPara="1" rIns="91425" wrap="square" tIns="91425">
            <a:noAutofit/>
          </a:bodyPr>
          <a:lstStyle/>
          <a:p>
            <a:pPr indent="-228600" lvl="0" marL="228600" rtl="0">
              <a:lnSpc>
                <a:spcPct val="150000"/>
              </a:lnSpc>
              <a:spcBef>
                <a:spcPts val="1000"/>
              </a:spcBef>
              <a:spcAft>
                <a:spcPts val="0"/>
              </a:spcAft>
              <a:buClr>
                <a:srgbClr val="C00000"/>
              </a:buClr>
              <a:buSzPts val="2000"/>
              <a:buChar char="•"/>
            </a:pPr>
            <a:r>
              <a:rPr lang="en-US" sz="1800" u="sng">
                <a:solidFill>
                  <a:srgbClr val="C00000"/>
                </a:solidFill>
              </a:rPr>
              <a:t>Pre-course</a:t>
            </a:r>
            <a:r>
              <a:rPr lang="en-US" sz="1800">
                <a:solidFill>
                  <a:srgbClr val="C00000"/>
                </a:solidFill>
              </a:rPr>
              <a:t>:-</a:t>
            </a:r>
            <a:endParaRPr sz="1800">
              <a:solidFill>
                <a:srgbClr val="C00000"/>
              </a:solidFill>
            </a:endParaRPr>
          </a:p>
          <a:p>
            <a:pPr indent="-215900" lvl="0" marL="228600" rtl="0">
              <a:lnSpc>
                <a:spcPct val="150000"/>
              </a:lnSpc>
              <a:spcBef>
                <a:spcPts val="0"/>
              </a:spcBef>
              <a:spcAft>
                <a:spcPts val="0"/>
              </a:spcAft>
              <a:buClr>
                <a:srgbClr val="C00000"/>
              </a:buClr>
              <a:buSzPts val="1800"/>
              <a:buChar char="•"/>
            </a:pPr>
            <a:r>
              <a:rPr lang="en-US" sz="1800">
                <a:solidFill>
                  <a:srgbClr val="C00000"/>
                </a:solidFill>
              </a:rPr>
              <a:t>World Rugby “Rugby Ready” online programme</a:t>
            </a:r>
            <a:endParaRPr sz="1800">
              <a:solidFill>
                <a:srgbClr val="C00000"/>
              </a:solidFill>
            </a:endParaRPr>
          </a:p>
          <a:p>
            <a:pPr indent="0" lvl="0" marL="0" rtl="0">
              <a:lnSpc>
                <a:spcPct val="150000"/>
              </a:lnSpc>
              <a:spcBef>
                <a:spcPts val="1000"/>
              </a:spcBef>
              <a:spcAft>
                <a:spcPts val="0"/>
              </a:spcAft>
              <a:buNone/>
            </a:pPr>
            <a:r>
              <a:rPr lang="en-US" sz="1800">
                <a:solidFill>
                  <a:srgbClr val="C00000"/>
                </a:solidFill>
              </a:rPr>
              <a:t>( download certificate and show on course )</a:t>
            </a:r>
            <a:endParaRPr sz="1800">
              <a:solidFill>
                <a:srgbClr val="C00000"/>
              </a:solidFill>
            </a:endParaRPr>
          </a:p>
          <a:p>
            <a:pPr indent="-228600" lvl="0" marL="228600" rtl="0">
              <a:lnSpc>
                <a:spcPct val="150000"/>
              </a:lnSpc>
              <a:spcBef>
                <a:spcPts val="1000"/>
              </a:spcBef>
              <a:spcAft>
                <a:spcPts val="0"/>
              </a:spcAft>
              <a:buClr>
                <a:srgbClr val="C00000"/>
              </a:buClr>
              <a:buSzPts val="2000"/>
              <a:buChar char="•"/>
            </a:pPr>
            <a:r>
              <a:rPr lang="en-US" sz="1800">
                <a:solidFill>
                  <a:srgbClr val="C00000"/>
                </a:solidFill>
              </a:rPr>
              <a:t>World Rugby Concussion online workshop</a:t>
            </a:r>
            <a:endParaRPr sz="1800">
              <a:solidFill>
                <a:srgbClr val="C00000"/>
              </a:solidFill>
            </a:endParaRPr>
          </a:p>
          <a:p>
            <a:pPr indent="0" lvl="0" marL="0" rtl="0">
              <a:lnSpc>
                <a:spcPct val="150000"/>
              </a:lnSpc>
              <a:spcBef>
                <a:spcPts val="1000"/>
              </a:spcBef>
              <a:spcAft>
                <a:spcPts val="0"/>
              </a:spcAft>
              <a:buNone/>
            </a:pPr>
            <a:r>
              <a:rPr lang="en-US" sz="1800">
                <a:solidFill>
                  <a:srgbClr val="C00000"/>
                </a:solidFill>
              </a:rPr>
              <a:t>( download certificate and show on course )</a:t>
            </a:r>
            <a:endParaRPr sz="1800">
              <a:solidFill>
                <a:srgbClr val="C00000"/>
              </a:solidFill>
            </a:endParaRPr>
          </a:p>
          <a:p>
            <a:pPr indent="0" lvl="0" marL="0" rtl="0">
              <a:lnSpc>
                <a:spcPct val="150000"/>
              </a:lnSpc>
              <a:spcBef>
                <a:spcPts val="1000"/>
              </a:spcBef>
              <a:spcAft>
                <a:spcPts val="0"/>
              </a:spcAft>
              <a:buNone/>
            </a:pPr>
            <a:r>
              <a:t/>
            </a:r>
            <a:endParaRPr sz="1800">
              <a:solidFill>
                <a:srgbClr val="C00000"/>
              </a:solidFill>
            </a:endParaRPr>
          </a:p>
          <a:p>
            <a:pPr indent="0" lvl="0" marL="0" rtl="0">
              <a:lnSpc>
                <a:spcPct val="150000"/>
              </a:lnSpc>
              <a:spcBef>
                <a:spcPts val="1000"/>
              </a:spcBef>
              <a:spcAft>
                <a:spcPts val="0"/>
              </a:spcAft>
              <a:buNone/>
            </a:pPr>
            <a:r>
              <a:t/>
            </a:r>
            <a:endParaRPr sz="2000">
              <a:solidFill>
                <a:srgbClr val="C00000"/>
              </a:solidFill>
              <a:latin typeface="Calibri"/>
              <a:ea typeface="Calibri"/>
              <a:cs typeface="Calibri"/>
              <a:sym typeface="Calibri"/>
            </a:endParaRPr>
          </a:p>
        </p:txBody>
      </p:sp>
      <p:sp>
        <p:nvSpPr>
          <p:cNvPr id="51" name="Shape 51"/>
          <p:cNvSpPr txBox="1"/>
          <p:nvPr/>
        </p:nvSpPr>
        <p:spPr>
          <a:xfrm>
            <a:off x="6343650" y="1438725"/>
            <a:ext cx="5486400" cy="1952700"/>
          </a:xfrm>
          <a:prstGeom prst="rect">
            <a:avLst/>
          </a:prstGeom>
          <a:noFill/>
          <a:ln>
            <a:noFill/>
          </a:ln>
        </p:spPr>
        <p:txBody>
          <a:bodyPr anchorCtr="0" anchor="t" bIns="91425" lIns="91425" spcFirstLastPara="1" rIns="91425" wrap="square" tIns="91425">
            <a:noAutofit/>
          </a:bodyPr>
          <a:lstStyle/>
          <a:p>
            <a:pPr indent="-228600" lvl="0" marL="228600" rtl="0">
              <a:lnSpc>
                <a:spcPct val="150000"/>
              </a:lnSpc>
              <a:spcBef>
                <a:spcPts val="1000"/>
              </a:spcBef>
              <a:spcAft>
                <a:spcPts val="0"/>
              </a:spcAft>
              <a:buClr>
                <a:srgbClr val="C00000"/>
              </a:buClr>
              <a:buSzPts val="2000"/>
              <a:buChar char="•"/>
            </a:pPr>
            <a:r>
              <a:rPr lang="en-US" sz="1800" u="sng">
                <a:solidFill>
                  <a:srgbClr val="C00000"/>
                </a:solidFill>
              </a:rPr>
              <a:t>On course:-</a:t>
            </a:r>
            <a:endParaRPr sz="1800" u="sng">
              <a:solidFill>
                <a:srgbClr val="C00000"/>
              </a:solidFill>
            </a:endParaRPr>
          </a:p>
          <a:p>
            <a:pPr indent="-215900" lvl="0" marL="228600" rtl="0">
              <a:lnSpc>
                <a:spcPct val="150000"/>
              </a:lnSpc>
              <a:spcBef>
                <a:spcPts val="0"/>
              </a:spcBef>
              <a:spcAft>
                <a:spcPts val="0"/>
              </a:spcAft>
              <a:buClr>
                <a:srgbClr val="C00000"/>
              </a:buClr>
              <a:buSzPts val="1800"/>
              <a:buChar char="•"/>
            </a:pPr>
            <a:r>
              <a:rPr lang="en-US" sz="1800" u="sng">
                <a:solidFill>
                  <a:srgbClr val="C00000"/>
                </a:solidFill>
              </a:rPr>
              <a:t>Evening Session</a:t>
            </a:r>
            <a:r>
              <a:rPr lang="en-US" sz="1800">
                <a:solidFill>
                  <a:srgbClr val="C00000"/>
                </a:solidFill>
              </a:rPr>
              <a:t> - Module One ( theory and practical )</a:t>
            </a:r>
            <a:endParaRPr sz="1800">
              <a:solidFill>
                <a:srgbClr val="C00000"/>
              </a:solidFill>
            </a:endParaRPr>
          </a:p>
          <a:p>
            <a:pPr indent="-215900" lvl="0" marL="228600" rtl="0">
              <a:lnSpc>
                <a:spcPct val="150000"/>
              </a:lnSpc>
              <a:spcBef>
                <a:spcPts val="0"/>
              </a:spcBef>
              <a:spcAft>
                <a:spcPts val="0"/>
              </a:spcAft>
              <a:buClr>
                <a:srgbClr val="C00000"/>
              </a:buClr>
              <a:buSzPts val="1800"/>
              <a:buChar char="•"/>
            </a:pPr>
            <a:r>
              <a:rPr lang="en-US" sz="1800">
                <a:solidFill>
                  <a:srgbClr val="C00000"/>
                </a:solidFill>
              </a:rPr>
              <a:t>Modified Game Task preparation</a:t>
            </a:r>
            <a:endParaRPr sz="1800">
              <a:solidFill>
                <a:srgbClr val="C00000"/>
              </a:solidFill>
            </a:endParaRPr>
          </a:p>
          <a:p>
            <a:pPr indent="-215900" lvl="0" marL="228600" rtl="0">
              <a:lnSpc>
                <a:spcPct val="150000"/>
              </a:lnSpc>
              <a:spcBef>
                <a:spcPts val="0"/>
              </a:spcBef>
              <a:spcAft>
                <a:spcPts val="0"/>
              </a:spcAft>
              <a:buClr>
                <a:srgbClr val="C00000"/>
              </a:buClr>
              <a:buSzPts val="1800"/>
              <a:buChar char="•"/>
            </a:pPr>
            <a:r>
              <a:rPr lang="en-US" sz="1800">
                <a:solidFill>
                  <a:srgbClr val="C00000"/>
                </a:solidFill>
              </a:rPr>
              <a:t>Home Study - Pathway Laws Test</a:t>
            </a:r>
            <a:endParaRPr sz="1800">
              <a:solidFill>
                <a:srgbClr val="C00000"/>
              </a:solidFill>
            </a:endParaRPr>
          </a:p>
          <a:p>
            <a:pPr indent="-215900" lvl="0" marL="228600" rtl="0">
              <a:lnSpc>
                <a:spcPct val="150000"/>
              </a:lnSpc>
              <a:spcBef>
                <a:spcPts val="0"/>
              </a:spcBef>
              <a:spcAft>
                <a:spcPts val="0"/>
              </a:spcAft>
              <a:buClr>
                <a:srgbClr val="C00000"/>
              </a:buClr>
              <a:buSzPts val="1800"/>
              <a:buChar char="•"/>
            </a:pPr>
            <a:r>
              <a:rPr lang="en-US" sz="1800" u="sng">
                <a:solidFill>
                  <a:srgbClr val="C00000"/>
                </a:solidFill>
              </a:rPr>
              <a:t>Day Session </a:t>
            </a:r>
            <a:r>
              <a:rPr lang="en-US" sz="1800">
                <a:solidFill>
                  <a:srgbClr val="C00000"/>
                </a:solidFill>
              </a:rPr>
              <a:t>- Intro and Pathway Laws Test review</a:t>
            </a:r>
            <a:endParaRPr sz="1800">
              <a:solidFill>
                <a:srgbClr val="C00000"/>
              </a:solidFill>
            </a:endParaRPr>
          </a:p>
          <a:p>
            <a:pPr indent="-215900" lvl="0" marL="228600" rtl="0">
              <a:lnSpc>
                <a:spcPct val="150000"/>
              </a:lnSpc>
              <a:spcBef>
                <a:spcPts val="0"/>
              </a:spcBef>
              <a:spcAft>
                <a:spcPts val="0"/>
              </a:spcAft>
              <a:buClr>
                <a:srgbClr val="C00000"/>
              </a:buClr>
              <a:buSzPts val="1800"/>
              <a:buChar char="•"/>
            </a:pPr>
            <a:r>
              <a:rPr lang="en-US" sz="1800">
                <a:solidFill>
                  <a:srgbClr val="C00000"/>
                </a:solidFill>
              </a:rPr>
              <a:t>Module Two - Module Five ( theory and practical )</a:t>
            </a:r>
            <a:endParaRPr sz="1800">
              <a:solidFill>
                <a:srgbClr val="C00000"/>
              </a:solidFill>
            </a:endParaRPr>
          </a:p>
          <a:p>
            <a:pPr indent="-215900" lvl="0" marL="228600" rtl="0">
              <a:lnSpc>
                <a:spcPct val="150000"/>
              </a:lnSpc>
              <a:spcBef>
                <a:spcPts val="0"/>
              </a:spcBef>
              <a:spcAft>
                <a:spcPts val="0"/>
              </a:spcAft>
              <a:buClr>
                <a:srgbClr val="C00000"/>
              </a:buClr>
              <a:buSzPts val="1800"/>
              <a:buChar char="•"/>
            </a:pPr>
            <a:r>
              <a:rPr lang="en-US" sz="1800">
                <a:solidFill>
                  <a:srgbClr val="C00000"/>
                </a:solidFill>
              </a:rPr>
              <a:t>Group Review, signing off and Action Plan</a:t>
            </a:r>
            <a:endParaRPr sz="1800">
              <a:solidFill>
                <a:srgbClr val="C00000"/>
              </a:solidFill>
            </a:endParaRPr>
          </a:p>
          <a:p>
            <a:pPr indent="0" lvl="0" marL="0" rtl="0">
              <a:lnSpc>
                <a:spcPct val="150000"/>
              </a:lnSpc>
              <a:spcBef>
                <a:spcPts val="1000"/>
              </a:spcBef>
              <a:spcAft>
                <a:spcPts val="0"/>
              </a:spcAft>
              <a:buClr>
                <a:schemeClr val="dk1"/>
              </a:buClr>
              <a:buSzPts val="1100"/>
              <a:buFont typeface="Arial"/>
              <a:buNone/>
            </a:pPr>
            <a:r>
              <a:t/>
            </a:r>
            <a:endParaRPr sz="2000">
              <a:solidFill>
                <a:srgbClr val="C00000"/>
              </a:solidFill>
              <a:latin typeface="Calibri"/>
              <a:ea typeface="Calibri"/>
              <a:cs typeface="Calibri"/>
              <a:sym typeface="Calibri"/>
            </a:endParaRPr>
          </a:p>
          <a:p>
            <a:pPr indent="0" lvl="0" marL="0">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title"/>
          </p:nvPr>
        </p:nvSpPr>
        <p:spPr>
          <a:xfrm>
            <a:off x="838200" y="346837"/>
            <a:ext cx="10515600" cy="659100"/>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00000"/>
              </a:buClr>
              <a:buSzPts val="4400"/>
              <a:buFont typeface="Calibri"/>
              <a:buNone/>
            </a:pPr>
            <a:r>
              <a:rPr b="0" i="0" lang="en-US" sz="4400" u="none" cap="none" strike="noStrike">
                <a:solidFill>
                  <a:srgbClr val="C00000"/>
                </a:solidFill>
                <a:latin typeface="Calibri"/>
                <a:ea typeface="Calibri"/>
                <a:cs typeface="Calibri"/>
                <a:sym typeface="Calibri"/>
              </a:rPr>
              <a:t>Timetable</a:t>
            </a:r>
            <a:endParaRPr b="0" i="0" sz="4400" u="none" cap="none" strike="noStrike">
              <a:solidFill>
                <a:srgbClr val="C0000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title"/>
          </p:nvPr>
        </p:nvSpPr>
        <p:spPr>
          <a:xfrm>
            <a:off x="838200" y="346837"/>
            <a:ext cx="10515600" cy="659003"/>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00000"/>
              </a:buClr>
              <a:buSzPts val="4400"/>
              <a:buFont typeface="Calibri"/>
              <a:buNone/>
            </a:pPr>
            <a:r>
              <a:rPr b="0" i="0" lang="en-US" sz="4400" u="none" cap="none" strike="noStrike">
                <a:solidFill>
                  <a:srgbClr val="C00000"/>
                </a:solidFill>
                <a:latin typeface="Calibri"/>
                <a:ea typeface="Calibri"/>
                <a:cs typeface="Calibri"/>
                <a:sym typeface="Calibri"/>
              </a:rPr>
              <a:t>Theory Modules </a:t>
            </a:r>
            <a:endParaRPr b="0" i="0" sz="4400" u="none" cap="none" strike="noStrike">
              <a:solidFill>
                <a:srgbClr val="C00000"/>
              </a:solidFill>
              <a:latin typeface="Calibri"/>
              <a:ea typeface="Calibri"/>
              <a:cs typeface="Calibri"/>
              <a:sym typeface="Calibri"/>
            </a:endParaRPr>
          </a:p>
        </p:txBody>
      </p:sp>
      <p:sp>
        <p:nvSpPr>
          <p:cNvPr id="62" name="Shape 62"/>
          <p:cNvSpPr txBox="1"/>
          <p:nvPr>
            <p:ph idx="1" type="body"/>
          </p:nvPr>
        </p:nvSpPr>
        <p:spPr>
          <a:xfrm>
            <a:off x="838199" y="1316736"/>
            <a:ext cx="10676467" cy="4352545"/>
          </a:xfrm>
          <a:prstGeom prst="rect">
            <a:avLst/>
          </a:prstGeom>
          <a:noFill/>
          <a:ln>
            <a:noFill/>
          </a:ln>
        </p:spPr>
        <p:txBody>
          <a:bodyPr anchorCtr="0" anchor="t" bIns="45700" lIns="91425" spcFirstLastPara="1" rIns="91425" wrap="square" tIns="45700">
            <a:noAutofit/>
          </a:bodyPr>
          <a:lstStyle/>
          <a:p>
            <a:pPr indent="-228600" lvl="0" marL="228600" marR="0" rtl="0" algn="l">
              <a:lnSpc>
                <a:spcPct val="150000"/>
              </a:lnSpc>
              <a:spcBef>
                <a:spcPts val="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Designed to be as interactive as possible, moving away from the deliverer standing out the front and preaching </a:t>
            </a:r>
            <a:endParaRPr/>
          </a:p>
          <a:p>
            <a:pPr indent="-228600" lvl="0" marL="228600" marR="0" rtl="0" algn="l">
              <a:lnSpc>
                <a:spcPct val="150000"/>
              </a:lnSpc>
              <a:spcBef>
                <a:spcPts val="100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Presenter is there to set the scene and facilitate answers (Not to give own opinions)</a:t>
            </a:r>
            <a:endParaRPr/>
          </a:p>
          <a:p>
            <a:pPr indent="-228600" lvl="0" marL="228600" marR="0" rtl="0" algn="l">
              <a:lnSpc>
                <a:spcPct val="150000"/>
              </a:lnSpc>
              <a:spcBef>
                <a:spcPts val="100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We are going to try the 70/30 rule – </a:t>
            </a:r>
            <a:endParaRPr/>
          </a:p>
          <a:p>
            <a:pPr indent="-228600" lvl="0" marL="228600" marR="0" rtl="0" algn="l">
              <a:lnSpc>
                <a:spcPct val="150000"/>
              </a:lnSpc>
              <a:spcBef>
                <a:spcPts val="100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70% participant-oriented activities(tasks/exercises)30% facilitator-oriented (delivery/presentation</a:t>
            </a:r>
            <a:r>
              <a:rPr b="0" i="0" lang="en-US" sz="2000" u="none" cap="none" strike="noStrike">
                <a:solidFill>
                  <a:srgbClr val="C00000"/>
                </a:solidFill>
                <a:latin typeface="Arial"/>
                <a:ea typeface="Arial"/>
                <a:cs typeface="Arial"/>
                <a:sym typeface="Arial"/>
              </a:rPr>
              <a:t>)</a:t>
            </a:r>
            <a:endParaRPr/>
          </a:p>
          <a:p>
            <a:pPr indent="-228600" lvl="0" marL="228600" marR="0" rtl="0" algn="l">
              <a:lnSpc>
                <a:spcPct val="150000"/>
              </a:lnSpc>
              <a:spcBef>
                <a:spcPts val="100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Encourage your groups to flip chart answers using mind map and give them all an opportunity to write up their shared thoughts</a:t>
            </a:r>
            <a:endParaRPr/>
          </a:p>
          <a:p>
            <a:pPr indent="-101600" lvl="0" marL="228600" marR="0" rtl="0" algn="l">
              <a:lnSpc>
                <a:spcPct val="150000"/>
              </a:lnSpc>
              <a:spcBef>
                <a:spcPts val="100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Shape 67"/>
          <p:cNvSpPr txBox="1"/>
          <p:nvPr>
            <p:ph type="title"/>
          </p:nvPr>
        </p:nvSpPr>
        <p:spPr>
          <a:xfrm>
            <a:off x="838200" y="346837"/>
            <a:ext cx="10515600" cy="659003"/>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00000"/>
              </a:buClr>
              <a:buSzPts val="4400"/>
              <a:buFont typeface="Calibri"/>
              <a:buNone/>
            </a:pPr>
            <a:r>
              <a:rPr b="0" i="0" lang="en-US" sz="4400" u="none" cap="none" strike="noStrike">
                <a:solidFill>
                  <a:srgbClr val="C00000"/>
                </a:solidFill>
                <a:latin typeface="Calibri"/>
                <a:ea typeface="Calibri"/>
                <a:cs typeface="Calibri"/>
                <a:sym typeface="Calibri"/>
              </a:rPr>
              <a:t>Practical Modules </a:t>
            </a:r>
            <a:endParaRPr b="0" i="0" sz="4400" u="none" cap="none" strike="noStrike">
              <a:solidFill>
                <a:srgbClr val="C00000"/>
              </a:solidFill>
              <a:latin typeface="Calibri"/>
              <a:ea typeface="Calibri"/>
              <a:cs typeface="Calibri"/>
              <a:sym typeface="Calibri"/>
            </a:endParaRPr>
          </a:p>
        </p:txBody>
      </p:sp>
      <p:sp>
        <p:nvSpPr>
          <p:cNvPr id="68" name="Shape 68"/>
          <p:cNvSpPr txBox="1"/>
          <p:nvPr>
            <p:ph idx="1" type="body"/>
          </p:nvPr>
        </p:nvSpPr>
        <p:spPr>
          <a:xfrm>
            <a:off x="838200" y="1316736"/>
            <a:ext cx="10515600" cy="4352545"/>
          </a:xfrm>
          <a:prstGeom prst="rect">
            <a:avLst/>
          </a:prstGeom>
          <a:noFill/>
          <a:ln>
            <a:noFill/>
          </a:ln>
        </p:spPr>
        <p:txBody>
          <a:bodyPr anchorCtr="0" anchor="t" bIns="45700" lIns="91425" spcFirstLastPara="1" rIns="91425" wrap="square" tIns="45700">
            <a:noAutofit/>
          </a:bodyPr>
          <a:lstStyle/>
          <a:p>
            <a:pPr indent="-228600" lvl="0" marL="228600" marR="0" rtl="0" algn="l">
              <a:lnSpc>
                <a:spcPct val="150000"/>
              </a:lnSpc>
              <a:spcBef>
                <a:spcPts val="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All Practical modules have been designed to maximise the opportunity for coaches to</a:t>
            </a:r>
            <a:r>
              <a:rPr lang="en-US" sz="2000">
                <a:latin typeface="Calibri"/>
                <a:ea typeface="Calibri"/>
                <a:cs typeface="Calibri"/>
                <a:sym typeface="Calibri"/>
              </a:rPr>
              <a:t> be involved, discuss and take some of the lead</a:t>
            </a:r>
            <a:endParaRPr/>
          </a:p>
          <a:p>
            <a:pPr indent="-228600" lvl="0" marL="228600" marR="0" rtl="0" algn="l">
              <a:lnSpc>
                <a:spcPct val="150000"/>
              </a:lnSpc>
              <a:spcBef>
                <a:spcPts val="100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Use the CPD format in the </a:t>
            </a:r>
            <a:r>
              <a:rPr lang="en-US" sz="2000">
                <a:latin typeface="Calibri"/>
                <a:ea typeface="Calibri"/>
                <a:cs typeface="Calibri"/>
                <a:sym typeface="Calibri"/>
              </a:rPr>
              <a:t>Module Two - The Tackle</a:t>
            </a:r>
            <a:r>
              <a:rPr b="0" i="0" lang="en-US" sz="2000" u="none" cap="none" strike="noStrike">
                <a:solidFill>
                  <a:srgbClr val="C00000"/>
                </a:solidFill>
                <a:latin typeface="Calibri"/>
                <a:ea typeface="Calibri"/>
                <a:cs typeface="Calibri"/>
                <a:sym typeface="Calibri"/>
              </a:rPr>
              <a:t> </a:t>
            </a:r>
            <a:endParaRPr sz="2000">
              <a:latin typeface="Calibri"/>
              <a:ea typeface="Calibri"/>
              <a:cs typeface="Calibri"/>
              <a:sym typeface="Calibri"/>
            </a:endParaRPr>
          </a:p>
          <a:p>
            <a:pPr indent="-228600" lvl="0" marL="228600" marR="0" rtl="0" algn="l">
              <a:lnSpc>
                <a:spcPct val="150000"/>
              </a:lnSpc>
              <a:spcBef>
                <a:spcPts val="1000"/>
              </a:spcBef>
              <a:spcAft>
                <a:spcPts val="0"/>
              </a:spcAft>
              <a:buClr>
                <a:srgbClr val="C00000"/>
              </a:buClr>
              <a:buSzPts val="2000"/>
              <a:buFont typeface="Calibri"/>
              <a:buChar char="•"/>
            </a:pPr>
            <a:r>
              <a:rPr lang="en-US" sz="2000">
                <a:latin typeface="Calibri"/>
                <a:ea typeface="Calibri"/>
                <a:cs typeface="Calibri"/>
                <a:sym typeface="Calibri"/>
              </a:rPr>
              <a:t>Use Developing Skills through games for Module Five - 1 v 1 Contact. Introduce skills one by one through modified touch games</a:t>
            </a:r>
            <a:endParaRPr sz="2000">
              <a:latin typeface="Calibri"/>
              <a:ea typeface="Calibri"/>
              <a:cs typeface="Calibri"/>
              <a:sym typeface="Calibri"/>
            </a:endParaRPr>
          </a:p>
          <a:p>
            <a:pPr indent="-228600" lvl="0" marL="228600" marR="0" rtl="0" algn="l">
              <a:lnSpc>
                <a:spcPct val="150000"/>
              </a:lnSpc>
              <a:spcBef>
                <a:spcPts val="100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Try and get the coaches to be innovative and think how they can </a:t>
            </a:r>
            <a:r>
              <a:rPr lang="en-US" sz="2000">
                <a:latin typeface="Calibri"/>
                <a:ea typeface="Calibri"/>
                <a:cs typeface="Calibri"/>
                <a:sym typeface="Calibri"/>
              </a:rPr>
              <a:t>modify </a:t>
            </a:r>
            <a:r>
              <a:rPr b="0" i="0" lang="en-US" sz="2000" u="none" cap="none" strike="noStrike">
                <a:solidFill>
                  <a:srgbClr val="C00000"/>
                </a:solidFill>
                <a:latin typeface="Calibri"/>
                <a:ea typeface="Calibri"/>
                <a:cs typeface="Calibri"/>
                <a:sym typeface="Calibri"/>
              </a:rPr>
              <a:t>games</a:t>
            </a:r>
            <a:endParaRPr b="0" i="0" sz="2000" u="none" cap="none" strike="noStrike">
              <a:solidFill>
                <a:srgbClr val="C00000"/>
              </a:solidFill>
              <a:latin typeface="Calibri"/>
              <a:ea typeface="Calibri"/>
              <a:cs typeface="Calibri"/>
              <a:sym typeface="Calibri"/>
            </a:endParaRPr>
          </a:p>
          <a:p>
            <a:pPr indent="-228600" lvl="0" marL="228600" marR="0" rtl="0" algn="l">
              <a:lnSpc>
                <a:spcPct val="150000"/>
              </a:lnSpc>
              <a:spcBef>
                <a:spcPts val="1000"/>
              </a:spcBef>
              <a:spcAft>
                <a:spcPts val="0"/>
              </a:spcAft>
              <a:buClr>
                <a:srgbClr val="C00000"/>
              </a:buClr>
              <a:buSzPts val="2000"/>
              <a:buFont typeface="Calibri"/>
              <a:buChar char="•"/>
            </a:pPr>
            <a:r>
              <a:rPr lang="en-US" sz="2000">
                <a:latin typeface="Calibri"/>
                <a:ea typeface="Calibri"/>
                <a:cs typeface="Calibri"/>
                <a:sym typeface="Calibri"/>
              </a:rPr>
              <a:t>With Practical sessions, need to ensure cover all the Laws associated with Under 9, 10 and 11 Pathway Game</a:t>
            </a:r>
            <a:endParaRPr sz="2000">
              <a:latin typeface="Calibri"/>
              <a:ea typeface="Calibri"/>
              <a:cs typeface="Calibri"/>
              <a:sym typeface="Calibri"/>
            </a:endParaRPr>
          </a:p>
          <a:p>
            <a:pPr indent="0" lvl="0" marL="0" marR="0" rtl="0" algn="l">
              <a:lnSpc>
                <a:spcPct val="150000"/>
              </a:lnSpc>
              <a:spcBef>
                <a:spcPts val="1000"/>
              </a:spcBef>
              <a:spcAft>
                <a:spcPts val="0"/>
              </a:spcAft>
              <a:buNone/>
            </a:pPr>
            <a:r>
              <a:t/>
            </a:r>
            <a:endParaRPr/>
          </a:p>
          <a:p>
            <a:pPr indent="-101600" lvl="0" marL="228600" marR="0" rtl="0" algn="l">
              <a:lnSpc>
                <a:spcPct val="150000"/>
              </a:lnSpc>
              <a:spcBef>
                <a:spcPts val="100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a:p>
            <a:pPr indent="-101600" lvl="0" marL="228600" marR="0" rtl="0" algn="l">
              <a:lnSpc>
                <a:spcPct val="150000"/>
              </a:lnSpc>
              <a:spcBef>
                <a:spcPts val="100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a:p>
            <a:pPr indent="-101600" lvl="0" marL="228600" marR="0" rtl="0" algn="l">
              <a:lnSpc>
                <a:spcPct val="150000"/>
              </a:lnSpc>
              <a:spcBef>
                <a:spcPts val="100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838200" y="346837"/>
            <a:ext cx="10515600" cy="659003"/>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00000"/>
              </a:buClr>
              <a:buSzPts val="4400"/>
              <a:buFont typeface="Calibri"/>
              <a:buNone/>
            </a:pPr>
            <a:r>
              <a:rPr lang="en-US">
                <a:latin typeface="Calibri"/>
                <a:ea typeface="Calibri"/>
                <a:cs typeface="Calibri"/>
                <a:sym typeface="Calibri"/>
              </a:rPr>
              <a:t>Observation and Competency</a:t>
            </a:r>
            <a:endParaRPr b="0" i="0" sz="4400" u="none" cap="none" strike="noStrike">
              <a:solidFill>
                <a:srgbClr val="C00000"/>
              </a:solidFill>
              <a:latin typeface="Calibri"/>
              <a:ea typeface="Calibri"/>
              <a:cs typeface="Calibri"/>
              <a:sym typeface="Calibri"/>
            </a:endParaRPr>
          </a:p>
        </p:txBody>
      </p:sp>
      <p:sp>
        <p:nvSpPr>
          <p:cNvPr id="74" name="Shape 74"/>
          <p:cNvSpPr txBox="1"/>
          <p:nvPr>
            <p:ph idx="1" type="body"/>
          </p:nvPr>
        </p:nvSpPr>
        <p:spPr>
          <a:xfrm>
            <a:off x="838200" y="1249002"/>
            <a:ext cx="10515600" cy="4352545"/>
          </a:xfrm>
          <a:prstGeom prst="rect">
            <a:avLst/>
          </a:prstGeom>
          <a:noFill/>
          <a:ln>
            <a:noFill/>
          </a:ln>
        </p:spPr>
        <p:txBody>
          <a:bodyPr anchorCtr="0" anchor="t" bIns="45700" lIns="91425" spcFirstLastPara="1" rIns="91425" wrap="square" tIns="45700">
            <a:noAutofit/>
          </a:bodyPr>
          <a:lstStyle/>
          <a:p>
            <a:pPr indent="-228600" lvl="0" marL="228600" marR="0" rtl="0" algn="l">
              <a:lnSpc>
                <a:spcPct val="150000"/>
              </a:lnSpc>
              <a:spcBef>
                <a:spcPts val="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The competencies on this course have been reduced dramatically to 6</a:t>
            </a:r>
            <a:endParaRPr/>
          </a:p>
          <a:p>
            <a:pPr indent="-228600" lvl="0" marL="228600" marR="0" rtl="0" algn="l">
              <a:lnSpc>
                <a:spcPct val="150000"/>
              </a:lnSpc>
              <a:spcBef>
                <a:spcPts val="100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Where as educators we </a:t>
            </a:r>
            <a:r>
              <a:rPr lang="en-US" sz="2000">
                <a:latin typeface="Calibri"/>
                <a:ea typeface="Calibri"/>
                <a:cs typeface="Calibri"/>
                <a:sym typeface="Calibri"/>
              </a:rPr>
              <a:t>observe,</a:t>
            </a:r>
            <a:r>
              <a:rPr b="0" i="0" lang="en-US" sz="2000" u="none" cap="none" strike="noStrike">
                <a:solidFill>
                  <a:srgbClr val="C00000"/>
                </a:solidFill>
                <a:latin typeface="Calibri"/>
                <a:ea typeface="Calibri"/>
                <a:cs typeface="Calibri"/>
                <a:sym typeface="Calibri"/>
              </a:rPr>
              <a:t> this is throughout the course through opportunities to coach  (As CE’s we must provide these opportunities not just show and tell) and can be ticked off at anytime. (not just at end)</a:t>
            </a:r>
            <a:endParaRPr/>
          </a:p>
          <a:p>
            <a:pPr indent="-228600" lvl="0" marL="228600" marR="0" rtl="0" algn="l">
              <a:lnSpc>
                <a:spcPct val="150000"/>
              </a:lnSpc>
              <a:spcBef>
                <a:spcPts val="100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There is a formal assessment but </a:t>
            </a:r>
            <a:r>
              <a:rPr lang="en-US" sz="2000">
                <a:latin typeface="Calibri"/>
                <a:ea typeface="Calibri"/>
                <a:cs typeface="Calibri"/>
                <a:sym typeface="Calibri"/>
              </a:rPr>
              <a:t>coaches must be seen and signed off for being able to safely and correctly coaching the tackle, running a game that satisfies the APES principle and coaching through IDEA process</a:t>
            </a:r>
            <a:endParaRPr b="0" i="0" sz="2000" u="none" cap="none" strike="noStrike">
              <a:solidFill>
                <a:srgbClr val="C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838200" y="346837"/>
            <a:ext cx="10515600" cy="659003"/>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rgbClr val="C00000"/>
              </a:buClr>
              <a:buSzPts val="4400"/>
              <a:buFont typeface="Calibri"/>
              <a:buNone/>
            </a:pPr>
            <a:r>
              <a:rPr b="0" i="0" lang="en-US" sz="4400" u="none" cap="none" strike="noStrike">
                <a:solidFill>
                  <a:srgbClr val="C00000"/>
                </a:solidFill>
                <a:latin typeface="Calibri"/>
                <a:ea typeface="Calibri"/>
                <a:cs typeface="Calibri"/>
                <a:sym typeface="Calibri"/>
              </a:rPr>
              <a:t>IV</a:t>
            </a:r>
            <a:endParaRPr b="0" i="0" sz="4400" u="none" cap="none" strike="noStrike">
              <a:solidFill>
                <a:srgbClr val="C00000"/>
              </a:solidFill>
              <a:latin typeface="Calibri"/>
              <a:ea typeface="Calibri"/>
              <a:cs typeface="Calibri"/>
              <a:sym typeface="Calibri"/>
            </a:endParaRPr>
          </a:p>
        </p:txBody>
      </p:sp>
      <p:sp>
        <p:nvSpPr>
          <p:cNvPr id="80" name="Shape 80"/>
          <p:cNvSpPr txBox="1"/>
          <p:nvPr>
            <p:ph idx="1" type="body"/>
          </p:nvPr>
        </p:nvSpPr>
        <p:spPr>
          <a:xfrm>
            <a:off x="838200" y="1316736"/>
            <a:ext cx="10515600" cy="4352545"/>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a:p>
            <a:pPr indent="-101600" lvl="0" marL="228600" marR="0" rtl="0" algn="l">
              <a:lnSpc>
                <a:spcPct val="150000"/>
              </a:lnSpc>
              <a:spcBef>
                <a:spcPts val="100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a:p>
            <a:pPr indent="-101600" lvl="0" marL="228600" marR="0" rtl="0" algn="l">
              <a:lnSpc>
                <a:spcPct val="150000"/>
              </a:lnSpc>
              <a:spcBef>
                <a:spcPts val="1000"/>
              </a:spcBef>
              <a:spcAft>
                <a:spcPts val="0"/>
              </a:spcAft>
              <a:buClr>
                <a:srgbClr val="C00000"/>
              </a:buClr>
              <a:buSzPts val="2000"/>
              <a:buFont typeface="Arial"/>
              <a:buNone/>
            </a:pPr>
            <a:r>
              <a:t/>
            </a:r>
            <a:endParaRPr b="0" i="0" sz="2000" u="none" cap="none" strike="noStrike">
              <a:solidFill>
                <a:srgbClr val="C00000"/>
              </a:solidFill>
              <a:latin typeface="Calibri"/>
              <a:ea typeface="Calibri"/>
              <a:cs typeface="Calibri"/>
              <a:sym typeface="Calibri"/>
            </a:endParaRPr>
          </a:p>
        </p:txBody>
      </p:sp>
      <p:sp>
        <p:nvSpPr>
          <p:cNvPr id="81" name="Shape 81"/>
          <p:cNvSpPr txBox="1"/>
          <p:nvPr/>
        </p:nvSpPr>
        <p:spPr>
          <a:xfrm>
            <a:off x="838200" y="1249002"/>
            <a:ext cx="10515600" cy="4352545"/>
          </a:xfrm>
          <a:prstGeom prst="rect">
            <a:avLst/>
          </a:prstGeom>
          <a:noFill/>
          <a:ln>
            <a:noFill/>
          </a:ln>
        </p:spPr>
        <p:txBody>
          <a:bodyPr anchorCtr="0" anchor="t" bIns="45700" lIns="91425" spcFirstLastPara="1" rIns="91425" wrap="square" tIns="45700">
            <a:noAutofit/>
          </a:bodyPr>
          <a:lstStyle/>
          <a:p>
            <a:pPr indent="-228600" lvl="0" marL="228600" marR="0" rtl="0" algn="l">
              <a:lnSpc>
                <a:spcPct val="150000"/>
              </a:lnSpc>
              <a:spcBef>
                <a:spcPts val="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The new IV form has been designed so that the IV can verify that each target of delivery has been delivered </a:t>
            </a:r>
            <a:endParaRPr/>
          </a:p>
          <a:p>
            <a:pPr indent="-228600" lvl="0" marL="228600" marR="0" rtl="0" algn="l">
              <a:lnSpc>
                <a:spcPct val="150000"/>
              </a:lnSpc>
              <a:spcBef>
                <a:spcPts val="100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It also gives the IV an opportunity to address previous action points and to establish new ones going forward.</a:t>
            </a:r>
            <a:endParaRPr/>
          </a:p>
          <a:p>
            <a:pPr indent="-228600" lvl="0" marL="228600" marR="0" rtl="0" algn="l">
              <a:lnSpc>
                <a:spcPct val="150000"/>
              </a:lnSpc>
              <a:spcBef>
                <a:spcPts val="100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I</a:t>
            </a:r>
            <a:r>
              <a:rPr lang="en-US" sz="2000">
                <a:solidFill>
                  <a:srgbClr val="C00000"/>
                </a:solidFill>
                <a:latin typeface="Calibri"/>
                <a:ea typeface="Calibri"/>
                <a:cs typeface="Calibri"/>
                <a:sym typeface="Calibri"/>
              </a:rPr>
              <a:t>V’</a:t>
            </a:r>
            <a:r>
              <a:rPr b="0" i="0" lang="en-US" sz="2000" u="none" cap="none" strike="noStrike">
                <a:solidFill>
                  <a:srgbClr val="C00000"/>
                </a:solidFill>
                <a:latin typeface="Calibri"/>
                <a:ea typeface="Calibri"/>
                <a:cs typeface="Calibri"/>
                <a:sym typeface="Calibri"/>
              </a:rPr>
              <a:t>s on theory module can be carried out by all – as its deemed as sharing good practice and having open mindset to learning </a:t>
            </a:r>
            <a:endParaRPr/>
          </a:p>
          <a:p>
            <a:pPr indent="-228600" lvl="0" marL="228600" marR="0" rtl="0" algn="l">
              <a:lnSpc>
                <a:spcPct val="150000"/>
              </a:lnSpc>
              <a:spcBef>
                <a:spcPts val="1000"/>
              </a:spcBef>
              <a:spcAft>
                <a:spcPts val="0"/>
              </a:spcAft>
              <a:buClr>
                <a:srgbClr val="C00000"/>
              </a:buClr>
              <a:buSzPts val="2000"/>
              <a:buFont typeface="Arial"/>
              <a:buChar char="•"/>
            </a:pPr>
            <a:r>
              <a:rPr b="0" i="0" lang="en-US" sz="2000" u="none" cap="none" strike="noStrike">
                <a:solidFill>
                  <a:srgbClr val="C00000"/>
                </a:solidFill>
                <a:latin typeface="Calibri"/>
                <a:ea typeface="Calibri"/>
                <a:cs typeface="Calibri"/>
                <a:sym typeface="Calibri"/>
              </a:rPr>
              <a:t>It also gives valuable training to those carrying out the IV</a:t>
            </a:r>
            <a:endParaRPr b="0" i="0" sz="2000" u="none" cap="none" strike="noStrike">
              <a:solidFill>
                <a:srgbClr val="C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3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5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