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65" r:id="rId2"/>
    <p:sldMasterId id="2147483677" r:id="rId3"/>
    <p:sldMasterId id="2147483675" r:id="rId4"/>
    <p:sldMasterId id="2147483671" r:id="rId5"/>
  </p:sldMasterIdLst>
  <p:notesMasterIdLst>
    <p:notesMasterId r:id="rId20"/>
  </p:notesMasterIdLst>
  <p:sldIdLst>
    <p:sldId id="331" r:id="rId6"/>
    <p:sldId id="339" r:id="rId7"/>
    <p:sldId id="361" r:id="rId8"/>
    <p:sldId id="340" r:id="rId9"/>
    <p:sldId id="341" r:id="rId10"/>
    <p:sldId id="342" r:id="rId11"/>
    <p:sldId id="351" r:id="rId12"/>
    <p:sldId id="343" r:id="rId13"/>
    <p:sldId id="362" r:id="rId14"/>
    <p:sldId id="364" r:id="rId15"/>
    <p:sldId id="365" r:id="rId16"/>
    <p:sldId id="363" r:id="rId17"/>
    <p:sldId id="350" r:id="rId18"/>
    <p:sldId id="26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8C00"/>
    <a:srgbClr val="D8272D"/>
    <a:srgbClr val="D28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6" autoAdjust="0"/>
    <p:restoredTop sz="56593" autoAdjust="0"/>
  </p:normalViewPr>
  <p:slideViewPr>
    <p:cSldViewPr snapToGrid="0">
      <p:cViewPr varScale="1">
        <p:scale>
          <a:sx n="90" d="100"/>
          <a:sy n="90" d="100"/>
        </p:scale>
        <p:origin x="2804" y="6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B37CBE-A41A-490D-84A3-D687E45398D9}" type="datetimeFigureOut">
              <a:rPr lang="en-GB" smtClean="0"/>
              <a:t>18/07/2023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5C6664-0A34-4BBE-8391-8EC946AEF7F7}" type="slidenum">
              <a:rPr lang="en-GB" smtClean="0"/>
              <a:t>‹#›</a:t>
            </a:fld>
            <a:endParaRPr lang="en-GB"/>
          </a:p>
        </p:txBody>
      </p:sp>
    </p:spTree>
    <p:extLst>
      <p:ext uri="{BB962C8B-B14F-4D97-AF65-F5344CB8AC3E}">
        <p14:creationId xmlns:p14="http://schemas.microsoft.com/office/powerpoint/2010/main" val="51473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 me, Dave and Lyndon</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335C6664-0A34-4BBE-8391-8EC946AEF7F7}" type="slidenum">
              <a:rPr lang="en-GB" smtClean="0"/>
              <a:t>1</a:t>
            </a:fld>
            <a:endParaRPr lang="en-GB"/>
          </a:p>
        </p:txBody>
      </p:sp>
    </p:spTree>
    <p:extLst>
      <p:ext uri="{BB962C8B-B14F-4D97-AF65-F5344CB8AC3E}">
        <p14:creationId xmlns:p14="http://schemas.microsoft.com/office/powerpoint/2010/main" val="1300228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pPr marL="0" indent="0">
              <a:buNone/>
            </a:pPr>
            <a:r>
              <a:rPr lang="en-GB" sz="1200" b="1" dirty="0">
                <a:latin typeface="Choplin Medium" panose="00000600000000000000" pitchFamily="50" charset="0"/>
              </a:rPr>
              <a:t>Ethnic Minorities </a:t>
            </a:r>
            <a:r>
              <a:rPr lang="en-GB" sz="1200" dirty="0"/>
              <a:t>– The primary focus for the next 5 years will be geared around engagement of ethnic minority groups. Year 2 and 3 will be about developing trust with communities in each region, running sessions, events and camps on their terms, to suit their needs. Learning and adapting the way we connect and deliver to truly bring rugby to them. </a:t>
            </a:r>
          </a:p>
          <a:p>
            <a:endParaRPr lang="en-GB" dirty="0"/>
          </a:p>
          <a:p>
            <a:r>
              <a:rPr lang="en-GB" b="1" dirty="0"/>
              <a:t>Note: Women’s Rugby has it’s own team within the Community Dept that is dedicated to that area of development specifically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5C6664-0A34-4BBE-8391-8EC946AEF7F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2146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Lets look specifically around ethnically diverse communities: (Talk through slide)</a:t>
            </a:r>
          </a:p>
          <a:p>
            <a:endParaRPr lang="en-GB" dirty="0"/>
          </a:p>
          <a:p>
            <a:r>
              <a:rPr lang="en-GB" dirty="0"/>
              <a:t>Note - It is also important to note that as part of the Equality Act 2010, organisations have a legal obligation to protect people from discrimination and harassment, including those from different ethnicities as well as other. protected characteristics.</a:t>
            </a:r>
          </a:p>
          <a:p>
            <a:endParaRPr lang="en-GB" dirty="0"/>
          </a:p>
        </p:txBody>
      </p:sp>
      <p:sp>
        <p:nvSpPr>
          <p:cNvPr id="4" name="Slide Number Placeholder 3"/>
          <p:cNvSpPr>
            <a:spLocks noGrp="1"/>
          </p:cNvSpPr>
          <p:nvPr>
            <p:ph type="sldNum" sz="quarter" idx="5"/>
          </p:nvPr>
        </p:nvSpPr>
        <p:spPr/>
        <p:txBody>
          <a:bodyPr/>
          <a:lstStyle/>
          <a:p>
            <a:fld id="{335C6664-0A34-4BBE-8391-8EC946AEF7F7}" type="slidenum">
              <a:rPr lang="en-GB" smtClean="0"/>
              <a:t>4</a:t>
            </a:fld>
            <a:endParaRPr lang="en-GB"/>
          </a:p>
        </p:txBody>
      </p:sp>
    </p:spTree>
    <p:extLst>
      <p:ext uri="{BB962C8B-B14F-4D97-AF65-F5344CB8AC3E}">
        <p14:creationId xmlns:p14="http://schemas.microsoft.com/office/powerpoint/2010/main" val="4290760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0" dirty="0"/>
              <a:t>It is important to understand the different barriers which can stop people from ethnically diverse communities participating or volunteering, the common barriers that exist have been highlighted here. It is however important to recognise that people from ethnically diverse communities are not all alike, as individuals will face a wide range of unique challenges and barriers to participating or volunteering, so it is important to take time to understand the individual’s needs and accommodate these where possible.</a:t>
            </a:r>
          </a:p>
          <a:p>
            <a:pPr marL="0" indent="0">
              <a:buFont typeface="Arial" panose="020B0604020202020204" pitchFamily="34" charset="0"/>
              <a:buNone/>
            </a:pPr>
            <a:endParaRPr lang="en-GB" b="1" dirty="0"/>
          </a:p>
          <a:p>
            <a:pPr marL="171450" indent="-171450">
              <a:buFont typeface="Arial" panose="020B0604020202020204" pitchFamily="34" charset="0"/>
              <a:buChar char="•"/>
            </a:pPr>
            <a:endParaRPr lang="en-GB" b="1" dirty="0"/>
          </a:p>
          <a:p>
            <a:pPr marL="171450" indent="-171450">
              <a:buFont typeface="Arial" panose="020B0604020202020204" pitchFamily="34" charset="0"/>
              <a:buChar char="•"/>
            </a:pPr>
            <a:r>
              <a:rPr lang="en-GB" b="1" dirty="0"/>
              <a:t>Experience of Racism. </a:t>
            </a:r>
            <a:r>
              <a:rPr lang="en-GB" dirty="0"/>
              <a:t>Previous experiences of racism within sport and physical activity can negatively impact future participation and volunteering.</a:t>
            </a:r>
          </a:p>
          <a:p>
            <a:pPr marL="171450" indent="-171450">
              <a:buFont typeface="Arial" panose="020B0604020202020204" pitchFamily="34" charset="0"/>
              <a:buChar char="•"/>
            </a:pPr>
            <a:r>
              <a:rPr lang="en-GB" b="1" dirty="0"/>
              <a:t>Lack of diversity. </a:t>
            </a:r>
            <a:r>
              <a:rPr lang="en-GB" dirty="0"/>
              <a:t>The lack of visible diversity amongst staff, participants, coaches and volunteers often discourages people from being involved as an organisation can be perceived as ‘non welcoming.’</a:t>
            </a:r>
          </a:p>
          <a:p>
            <a:pPr marL="171450" indent="-171450">
              <a:buFont typeface="Arial" panose="020B0604020202020204" pitchFamily="34" charset="0"/>
              <a:buChar char="•"/>
            </a:pPr>
            <a:r>
              <a:rPr lang="en-GB" b="1" dirty="0"/>
              <a:t>Racial stereotypes. </a:t>
            </a:r>
            <a:r>
              <a:rPr lang="en-GB" dirty="0"/>
              <a:t>Throughout society particular stereotypes have been associated to different ethnic groups. This is a form of discrimination and can negatively impact participation and volunteering.</a:t>
            </a:r>
          </a:p>
          <a:p>
            <a:pPr marL="171450" indent="-171450">
              <a:buFont typeface="Arial" panose="020B0604020202020204" pitchFamily="34" charset="0"/>
              <a:buChar char="•"/>
            </a:pPr>
            <a:r>
              <a:rPr lang="en-GB" b="1" dirty="0"/>
              <a:t>Dress Code. </a:t>
            </a:r>
            <a:r>
              <a:rPr lang="en-GB" dirty="0"/>
              <a:t>The kit people wear when participating at your sessions or events could be a barrier for both males and females of particular ethnic and faith groups.</a:t>
            </a:r>
          </a:p>
          <a:p>
            <a:pPr marL="171450" indent="-171450">
              <a:buFont typeface="Arial" panose="020B0604020202020204" pitchFamily="34" charset="0"/>
              <a:buChar char="•"/>
            </a:pPr>
            <a:r>
              <a:rPr lang="en-GB" b="1" dirty="0"/>
              <a:t>Lack of cultural understanding and awareness of ethnic diverse communities.  </a:t>
            </a:r>
            <a:r>
              <a:rPr lang="en-GB" dirty="0"/>
              <a:t>A lack of understanding within our organisation of different ethnic community groups, their culture and their behaviours.</a:t>
            </a:r>
          </a:p>
          <a:p>
            <a:pPr marL="171450" indent="-171450">
              <a:buFont typeface="Arial" panose="020B0604020202020204" pitchFamily="34" charset="0"/>
              <a:buChar char="•"/>
            </a:pPr>
            <a:r>
              <a:rPr lang="en-GB" b="1" dirty="0"/>
              <a:t>Mixed gender activity. </a:t>
            </a:r>
            <a:r>
              <a:rPr lang="en-GB" dirty="0"/>
              <a:t>Women from particular ethnic groups and faiths will not want to participate in activities with men or will be reluctant if men are present.</a:t>
            </a:r>
          </a:p>
          <a:p>
            <a:pPr marL="171450" indent="-171450">
              <a:buFont typeface="Arial" panose="020B0604020202020204" pitchFamily="34" charset="0"/>
              <a:buChar char="•"/>
            </a:pPr>
            <a:r>
              <a:rPr lang="en-GB" b="1" dirty="0"/>
              <a:t>Language. </a:t>
            </a:r>
            <a:r>
              <a:rPr lang="en-GB" dirty="0"/>
              <a:t>English may not be the first language for many ethnically diverse communities so they may not feel comfortable joining our activities or events.</a:t>
            </a:r>
          </a:p>
          <a:p>
            <a:pPr marL="171450" indent="-171450">
              <a:buFont typeface="Arial" panose="020B0604020202020204" pitchFamily="34" charset="0"/>
              <a:buChar char="•"/>
            </a:pPr>
            <a:r>
              <a:rPr lang="en-GB" b="1" dirty="0"/>
              <a:t>Facilities. </a:t>
            </a:r>
            <a:r>
              <a:rPr lang="en-GB" dirty="0"/>
              <a:t>Lack of privacy in changing, showering and delivery areas can be a barrier for some ethnic groups and faiths.</a:t>
            </a:r>
          </a:p>
          <a:p>
            <a:pPr marL="171450" indent="-171450">
              <a:buFont typeface="Arial" panose="020B0604020202020204" pitchFamily="34" charset="0"/>
              <a:buChar char="•"/>
            </a:pPr>
            <a:r>
              <a:rPr lang="en-GB" b="1" dirty="0"/>
              <a:t>Time of activities</a:t>
            </a:r>
            <a:r>
              <a:rPr lang="en-GB" dirty="0"/>
              <a:t>. For some groups offering activities at certain times or on specific days maybe a barrier particular if these are offered at times of pray/worship or holy days.</a:t>
            </a:r>
          </a:p>
          <a:p>
            <a:endParaRPr lang="en-GB" dirty="0"/>
          </a:p>
          <a:p>
            <a:r>
              <a:rPr lang="en-GB" dirty="0"/>
              <a:t>Note -This list is note exhaustive </a:t>
            </a:r>
          </a:p>
        </p:txBody>
      </p:sp>
      <p:sp>
        <p:nvSpPr>
          <p:cNvPr id="4" name="Slide Number Placeholder 3"/>
          <p:cNvSpPr>
            <a:spLocks noGrp="1"/>
          </p:cNvSpPr>
          <p:nvPr>
            <p:ph type="sldNum" sz="quarter" idx="5"/>
          </p:nvPr>
        </p:nvSpPr>
        <p:spPr/>
        <p:txBody>
          <a:bodyPr/>
          <a:lstStyle/>
          <a:p>
            <a:fld id="{335C6664-0A34-4BBE-8391-8EC946AEF7F7}" type="slidenum">
              <a:rPr lang="en-GB" smtClean="0"/>
              <a:t>5</a:t>
            </a:fld>
            <a:endParaRPr lang="en-GB"/>
          </a:p>
        </p:txBody>
      </p:sp>
    </p:spTree>
    <p:extLst>
      <p:ext uri="{BB962C8B-B14F-4D97-AF65-F5344CB8AC3E}">
        <p14:creationId xmlns:p14="http://schemas.microsoft.com/office/powerpoint/2010/main" val="3407502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are still working this out, but everything must be on the terms of the participant or group and you must be </a:t>
            </a:r>
            <a:r>
              <a:rPr lang="en-GB" b="1" dirty="0"/>
              <a:t>consistent</a:t>
            </a:r>
            <a:r>
              <a:rPr lang="en-GB" dirty="0"/>
              <a:t> in order to build </a:t>
            </a:r>
            <a:r>
              <a:rPr lang="en-GB" b="1" dirty="0"/>
              <a:t>trust</a:t>
            </a:r>
          </a:p>
          <a:p>
            <a:endParaRPr lang="en-GB" dirty="0"/>
          </a:p>
          <a:p>
            <a:r>
              <a:rPr lang="en-GB" dirty="0"/>
              <a:t>Be aware that there is a fear factor around coaching participants outside of the traditional core demographic even now, but this is however borne out of the coach’s lack of training and hands on experience. Quite often after just one session supporting an experienced coach in this area, it will positively impact the confidence of the coach.</a:t>
            </a:r>
          </a:p>
          <a:p>
            <a:endParaRPr lang="en-GB" dirty="0"/>
          </a:p>
          <a:p>
            <a:r>
              <a:rPr lang="en-GB" dirty="0"/>
              <a:t>A good coach is always learning and pushing for a deeper understanding, so learn about cultures, understand terminology, but do not use them as a barrier to engage.</a:t>
            </a:r>
          </a:p>
          <a:p>
            <a:endParaRPr lang="en-GB" dirty="0"/>
          </a:p>
          <a:p>
            <a:endParaRPr lang="en-GB" dirty="0"/>
          </a:p>
          <a:p>
            <a:r>
              <a:rPr lang="en-GB" dirty="0"/>
              <a:t>Note - Dave Roberts and DC to give a practical example</a:t>
            </a:r>
          </a:p>
        </p:txBody>
      </p:sp>
      <p:sp>
        <p:nvSpPr>
          <p:cNvPr id="4" name="Slide Number Placeholder 3"/>
          <p:cNvSpPr>
            <a:spLocks noGrp="1"/>
          </p:cNvSpPr>
          <p:nvPr>
            <p:ph type="sldNum" sz="quarter" idx="5"/>
          </p:nvPr>
        </p:nvSpPr>
        <p:spPr/>
        <p:txBody>
          <a:bodyPr/>
          <a:lstStyle/>
          <a:p>
            <a:fld id="{335C6664-0A34-4BBE-8391-8EC946AEF7F7}" type="slidenum">
              <a:rPr lang="en-GB" smtClean="0"/>
              <a:t>7</a:t>
            </a:fld>
            <a:endParaRPr lang="en-GB"/>
          </a:p>
        </p:txBody>
      </p:sp>
    </p:spTree>
    <p:extLst>
      <p:ext uri="{BB962C8B-B14F-4D97-AF65-F5344CB8AC3E}">
        <p14:creationId xmlns:p14="http://schemas.microsoft.com/office/powerpoint/2010/main" val="1185992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Key area for Hub Officers</a:t>
            </a:r>
          </a:p>
        </p:txBody>
      </p:sp>
      <p:sp>
        <p:nvSpPr>
          <p:cNvPr id="4" name="Slide Number Placeholder 3"/>
          <p:cNvSpPr>
            <a:spLocks noGrp="1"/>
          </p:cNvSpPr>
          <p:nvPr>
            <p:ph type="sldNum" sz="quarter" idx="5"/>
          </p:nvPr>
        </p:nvSpPr>
        <p:spPr/>
        <p:txBody>
          <a:bodyPr/>
          <a:lstStyle/>
          <a:p>
            <a:fld id="{335C6664-0A34-4BBE-8391-8EC946AEF7F7}" type="slidenum">
              <a:rPr lang="en-GB" smtClean="0"/>
              <a:t>8</a:t>
            </a:fld>
            <a:endParaRPr lang="en-GB"/>
          </a:p>
        </p:txBody>
      </p:sp>
    </p:spTree>
    <p:extLst>
      <p:ext uri="{BB962C8B-B14F-4D97-AF65-F5344CB8AC3E}">
        <p14:creationId xmlns:p14="http://schemas.microsoft.com/office/powerpoint/2010/main" val="1350865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not just the responsibility of the comms team but the responsibility of each and every one of us, we can only change perceptions by being consistent in the space.</a:t>
            </a:r>
          </a:p>
        </p:txBody>
      </p:sp>
      <p:sp>
        <p:nvSpPr>
          <p:cNvPr id="4" name="Slide Number Placeholder 3"/>
          <p:cNvSpPr>
            <a:spLocks noGrp="1"/>
          </p:cNvSpPr>
          <p:nvPr>
            <p:ph type="sldNum" sz="quarter" idx="5"/>
          </p:nvPr>
        </p:nvSpPr>
        <p:spPr/>
        <p:txBody>
          <a:bodyPr/>
          <a:lstStyle/>
          <a:p>
            <a:fld id="{335C6664-0A34-4BBE-8391-8EC946AEF7F7}" type="slidenum">
              <a:rPr lang="en-GB" smtClean="0"/>
              <a:t>10</a:t>
            </a:fld>
            <a:endParaRPr lang="en-GB"/>
          </a:p>
        </p:txBody>
      </p:sp>
    </p:spTree>
    <p:extLst>
      <p:ext uri="{BB962C8B-B14F-4D97-AF65-F5344CB8AC3E}">
        <p14:creationId xmlns:p14="http://schemas.microsoft.com/office/powerpoint/2010/main" val="2140940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not only something that needs to be driven through the community department but also driven by the wider organisation.</a:t>
            </a:r>
          </a:p>
        </p:txBody>
      </p:sp>
      <p:sp>
        <p:nvSpPr>
          <p:cNvPr id="4" name="Slide Number Placeholder 3"/>
          <p:cNvSpPr>
            <a:spLocks noGrp="1"/>
          </p:cNvSpPr>
          <p:nvPr>
            <p:ph type="sldNum" sz="quarter" idx="5"/>
          </p:nvPr>
        </p:nvSpPr>
        <p:spPr/>
        <p:txBody>
          <a:bodyPr/>
          <a:lstStyle/>
          <a:p>
            <a:fld id="{335C6664-0A34-4BBE-8391-8EC946AEF7F7}" type="slidenum">
              <a:rPr lang="en-GB" smtClean="0"/>
              <a:t>11</a:t>
            </a:fld>
            <a:endParaRPr lang="en-GB"/>
          </a:p>
        </p:txBody>
      </p:sp>
    </p:spTree>
    <p:extLst>
      <p:ext uri="{BB962C8B-B14F-4D97-AF65-F5344CB8AC3E}">
        <p14:creationId xmlns:p14="http://schemas.microsoft.com/office/powerpoint/2010/main" val="2673059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Looking at the wider organisational requirements we need to ensure that our policies and procedures are also inclusive</a:t>
            </a:r>
          </a:p>
          <a:p>
            <a:endParaRPr lang="en-GB" dirty="0"/>
          </a:p>
          <a:p>
            <a:r>
              <a:rPr lang="en-GB" dirty="0"/>
              <a:t>Lyndon</a:t>
            </a:r>
          </a:p>
        </p:txBody>
      </p:sp>
      <p:sp>
        <p:nvSpPr>
          <p:cNvPr id="4" name="Slide Number Placeholder 3"/>
          <p:cNvSpPr>
            <a:spLocks noGrp="1"/>
          </p:cNvSpPr>
          <p:nvPr>
            <p:ph type="sldNum" sz="quarter" idx="5"/>
          </p:nvPr>
        </p:nvSpPr>
        <p:spPr/>
        <p:txBody>
          <a:bodyPr/>
          <a:lstStyle/>
          <a:p>
            <a:fld id="{335C6664-0A34-4BBE-8391-8EC946AEF7F7}" type="slidenum">
              <a:rPr lang="en-GB" smtClean="0"/>
              <a:t>12</a:t>
            </a:fld>
            <a:endParaRPr lang="en-GB"/>
          </a:p>
        </p:txBody>
      </p:sp>
    </p:spTree>
    <p:extLst>
      <p:ext uri="{BB962C8B-B14F-4D97-AF65-F5344CB8AC3E}">
        <p14:creationId xmlns:p14="http://schemas.microsoft.com/office/powerpoint/2010/main" val="3063605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a:xfrm>
            <a:off x="342441" y="2755786"/>
            <a:ext cx="5364296" cy="659443"/>
          </a:xfrm>
          <a:prstGeom prst="rect">
            <a:avLst/>
          </a:prstGeom>
        </p:spPr>
        <p:txBody>
          <a:bodyPr/>
          <a:lstStyle>
            <a:lvl1pPr algn="l">
              <a:defRPr/>
            </a:lvl1pPr>
          </a:lstStyle>
          <a:p>
            <a:r>
              <a:rPr lang="en-US"/>
              <a:t>Click to edit Master title style</a:t>
            </a:r>
            <a:endParaRPr lang="en-US" dirty="0"/>
          </a:p>
        </p:txBody>
      </p:sp>
      <p:sp>
        <p:nvSpPr>
          <p:cNvPr id="6" name="Title 2"/>
          <p:cNvSpPr txBox="1">
            <a:spLocks/>
          </p:cNvSpPr>
          <p:nvPr userDrawn="1"/>
        </p:nvSpPr>
        <p:spPr>
          <a:xfrm>
            <a:off x="364475" y="3438832"/>
            <a:ext cx="5364296" cy="659443"/>
          </a:xfrm>
          <a:prstGeom prst="rect">
            <a:avLst/>
          </a:prstGeom>
        </p:spPr>
        <p:txBody>
          <a:bodyPr/>
          <a:lstStyle>
            <a:lvl1pPr algn="l" defTabSz="914400" rtl="0" eaLnBrk="1" latinLnBrk="0" hangingPunct="1">
              <a:lnSpc>
                <a:spcPct val="90000"/>
              </a:lnSpc>
              <a:spcBef>
                <a:spcPct val="0"/>
              </a:spcBef>
              <a:buNone/>
              <a:defRPr sz="4400" kern="1200">
                <a:solidFill>
                  <a:schemeClr val="bg1"/>
                </a:solidFill>
                <a:latin typeface="Choplin Medium-DEMO" charset="0"/>
                <a:ea typeface="Choplin Medium-DEMO" charset="0"/>
                <a:cs typeface="Choplin Medium-DEMO" charset="0"/>
              </a:defRPr>
            </a:lvl1pPr>
          </a:lstStyle>
          <a:p>
            <a:endParaRPr lang="en-US" sz="3200" b="0" i="0" dirty="0">
              <a:latin typeface="Choplin ExtraLight-DEMO" charset="0"/>
              <a:ea typeface="Choplin ExtraLight-DEMO" charset="0"/>
              <a:cs typeface="Choplin ExtraLight-DEMO" charset="0"/>
            </a:endParaRPr>
          </a:p>
        </p:txBody>
      </p:sp>
    </p:spTree>
    <p:extLst>
      <p:ext uri="{BB962C8B-B14F-4D97-AF65-F5344CB8AC3E}">
        <p14:creationId xmlns:p14="http://schemas.microsoft.com/office/powerpoint/2010/main" val="107741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1518047" y="464344"/>
            <a:ext cx="9148141" cy="4152305"/>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1190625" y="4723805"/>
            <a:ext cx="9810750" cy="1000125"/>
          </a:xfrm>
          <a:prstGeom prst="rect">
            <a:avLst/>
          </a:prstGeom>
        </p:spPr>
        <p:txBody>
          <a:bodyPr/>
          <a:lstStyle/>
          <a:p>
            <a:r>
              <a:t>Title Text</a:t>
            </a:r>
          </a:p>
        </p:txBody>
      </p:sp>
      <p:sp>
        <p:nvSpPr>
          <p:cNvPr id="22" name="Shape 22"/>
          <p:cNvSpPr>
            <a:spLocks noGrp="1"/>
          </p:cNvSpPr>
          <p:nvPr>
            <p:ph type="body" sz="quarter" idx="1"/>
          </p:nvPr>
        </p:nvSpPr>
        <p:spPr>
          <a:xfrm>
            <a:off x="1190625" y="5759649"/>
            <a:ext cx="9810750" cy="794742"/>
          </a:xfrm>
          <a:prstGeom prst="rect">
            <a:avLst/>
          </a:prstGeom>
        </p:spPr>
        <p:txBody>
          <a:bodyPr anchor="t"/>
          <a:lstStyle>
            <a:lvl1pPr marL="0" indent="0" algn="ctr">
              <a:spcBef>
                <a:spcPts val="0"/>
              </a:spcBef>
              <a:buSzTx/>
              <a:buNone/>
              <a:defRPr sz="2250"/>
            </a:lvl1pPr>
            <a:lvl2pPr marL="0" indent="0" algn="ctr">
              <a:spcBef>
                <a:spcPts val="0"/>
              </a:spcBef>
              <a:buSzTx/>
              <a:buNone/>
              <a:defRPr sz="2250"/>
            </a:lvl2pPr>
            <a:lvl3pPr marL="0" indent="0" algn="ctr">
              <a:spcBef>
                <a:spcPts val="0"/>
              </a:spcBef>
              <a:buSzTx/>
              <a:buNone/>
              <a:defRPr sz="2250"/>
            </a:lvl3pPr>
            <a:lvl4pPr marL="0" indent="0" algn="ctr">
              <a:spcBef>
                <a:spcPts val="0"/>
              </a:spcBef>
              <a:buSzTx/>
              <a:buNone/>
              <a:defRPr sz="2250"/>
            </a:lvl4pPr>
            <a:lvl5pPr marL="0" indent="0" algn="ctr">
              <a:spcBef>
                <a:spcPts val="0"/>
              </a:spcBef>
              <a:buSzTx/>
              <a:buNone/>
              <a:defRPr sz="225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2808954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56351627"/>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71162" y="3406966"/>
            <a:ext cx="5475384" cy="1274179"/>
          </a:xfrm>
          <a:prstGeom prst="rect">
            <a:avLst/>
          </a:prstGeom>
        </p:spPr>
        <p:txBody>
          <a:bodyPr vert="horz" lIns="91440" tIns="45720" rIns="91440" bIns="45720" rtlCol="0" anchor="ctr">
            <a:normAutofit/>
          </a:bodyPr>
          <a:lstStyle/>
          <a:p>
            <a:r>
              <a:rPr lang="en-US" dirty="0"/>
              <a:t>Click to edit</a:t>
            </a:r>
          </a:p>
        </p:txBody>
      </p:sp>
    </p:spTree>
    <p:extLst>
      <p:ext uri="{BB962C8B-B14F-4D97-AF65-F5344CB8AC3E}">
        <p14:creationId xmlns:p14="http://schemas.microsoft.com/office/powerpoint/2010/main" val="2046005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1190625" y="2268141"/>
            <a:ext cx="9810750" cy="2321719"/>
          </a:xfrm>
          <a:prstGeom prst="rect">
            <a:avLst/>
          </a:prstGeom>
        </p:spPr>
        <p:txBody>
          <a:body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64147789"/>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838200" y="346837"/>
            <a:ext cx="10515600" cy="659003"/>
          </a:xfrm>
          <a:prstGeom prst="rect">
            <a:avLst/>
          </a:prstGeom>
        </p:spPr>
        <p:txBody>
          <a:bodyPr/>
          <a:lstStyle/>
          <a:p>
            <a:endParaRPr lang="en-US"/>
          </a:p>
        </p:txBody>
      </p:sp>
      <p:sp>
        <p:nvSpPr>
          <p:cNvPr id="8" name="Content Placeholder 2"/>
          <p:cNvSpPr>
            <a:spLocks noGrp="1"/>
          </p:cNvSpPr>
          <p:nvPr>
            <p:ph idx="1" hasCustomPrompt="1"/>
          </p:nvPr>
        </p:nvSpPr>
        <p:spPr>
          <a:xfrm>
            <a:off x="838200" y="1316736"/>
            <a:ext cx="10515600" cy="4352545"/>
          </a:xfrm>
          <a:prstGeom prst="rect">
            <a:avLst/>
          </a:prstGeom>
        </p:spPr>
        <p:txBody>
          <a:bodyPr/>
          <a:lstStyle>
            <a:lvl1pPr>
              <a:defRPr b="0" i="0">
                <a:solidFill>
                  <a:schemeClr val="bg1"/>
                </a:solidFill>
                <a:latin typeface="Choplin ExtraLight-DEMO" charset="0"/>
                <a:ea typeface="Choplin ExtraLight-DEMO" charset="0"/>
                <a:cs typeface="Choplin ExtraLight-DEMO"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Subject Text </a:t>
            </a:r>
          </a:p>
        </p:txBody>
      </p:sp>
    </p:spTree>
    <p:extLst>
      <p:ext uri="{BB962C8B-B14F-4D97-AF65-F5344CB8AC3E}">
        <p14:creationId xmlns:p14="http://schemas.microsoft.com/office/powerpoint/2010/main" val="577300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838200" y="346837"/>
            <a:ext cx="10515600" cy="659003"/>
          </a:xfrm>
          <a:prstGeom prst="rect">
            <a:avLst/>
          </a:prstGeom>
        </p:spPr>
        <p:txBody>
          <a:bodyPr/>
          <a:lstStyle/>
          <a:p>
            <a:endParaRPr lang="en-US"/>
          </a:p>
        </p:txBody>
      </p:sp>
      <p:sp>
        <p:nvSpPr>
          <p:cNvPr id="8" name="Content Placeholder 2"/>
          <p:cNvSpPr>
            <a:spLocks noGrp="1"/>
          </p:cNvSpPr>
          <p:nvPr>
            <p:ph idx="1" hasCustomPrompt="1"/>
          </p:nvPr>
        </p:nvSpPr>
        <p:spPr>
          <a:xfrm>
            <a:off x="838200" y="1316736"/>
            <a:ext cx="10515600" cy="4352545"/>
          </a:xfrm>
          <a:prstGeom prst="rect">
            <a:avLst/>
          </a:prstGeom>
        </p:spPr>
        <p:txBody>
          <a:bodyPr/>
          <a:lstStyle>
            <a:lvl1pPr>
              <a:defRPr b="0" i="0">
                <a:solidFill>
                  <a:schemeClr val="bg1"/>
                </a:solidFill>
                <a:latin typeface="Choplin ExtraLight-DEMO" charset="0"/>
                <a:ea typeface="Choplin ExtraLight-DEMO" charset="0"/>
                <a:cs typeface="Choplin ExtraLight-DEMO"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Subject Text </a:t>
            </a:r>
          </a:p>
        </p:txBody>
      </p:sp>
    </p:spTree>
    <p:extLst>
      <p:ext uri="{BB962C8B-B14F-4D97-AF65-F5344CB8AC3E}">
        <p14:creationId xmlns:p14="http://schemas.microsoft.com/office/powerpoint/2010/main" val="980880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09676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5.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88389" cy="6858000"/>
          </a:xfrm>
          <a:prstGeom prst="rect">
            <a:avLst/>
          </a:prstGeom>
        </p:spPr>
      </p:pic>
    </p:spTree>
    <p:extLst>
      <p:ext uri="{BB962C8B-B14F-4D97-AF65-F5344CB8AC3E}">
        <p14:creationId xmlns:p14="http://schemas.microsoft.com/office/powerpoint/2010/main" val="502949274"/>
      </p:ext>
    </p:extLst>
  </p:cSld>
  <p:clrMap bg1="lt1" tx1="dk1" bg2="lt2" tx2="dk2" accent1="accent1" accent2="accent2" accent3="accent3" accent4="accent4" accent5="accent5" accent6="accent6" hlink="hlink" folHlink="folHlink"/>
  <p:sldLayoutIdLst>
    <p:sldLayoutId id="2147483674" r:id="rId1"/>
    <p:sldLayoutId id="2147483880" r:id="rId2"/>
    <p:sldLayoutId id="2147483884" r:id="rId3"/>
  </p:sldLayoutIdLst>
  <p:txStyles>
    <p:titleStyle>
      <a:lvl1pPr algn="ctr" defTabSz="914400" rtl="0" eaLnBrk="1" latinLnBrk="0" hangingPunct="1">
        <a:lnSpc>
          <a:spcPct val="90000"/>
        </a:lnSpc>
        <a:spcBef>
          <a:spcPct val="0"/>
        </a:spcBef>
        <a:buNone/>
        <a:defRPr sz="4400" kern="1200">
          <a:solidFill>
            <a:schemeClr val="bg1"/>
          </a:solidFill>
          <a:latin typeface="Choplin Medium-DEMO" charset="0"/>
          <a:ea typeface="Choplin Medium-DEMO" charset="0"/>
          <a:cs typeface="Choplin Medium-DEMO"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12188389" cy="6858000"/>
          </a:xfrm>
          <a:prstGeom prst="rect">
            <a:avLst/>
          </a:prstGeom>
        </p:spPr>
      </p:pic>
    </p:spTree>
    <p:extLst>
      <p:ext uri="{BB962C8B-B14F-4D97-AF65-F5344CB8AC3E}">
        <p14:creationId xmlns:p14="http://schemas.microsoft.com/office/powerpoint/2010/main" val="375337035"/>
      </p:ext>
    </p:extLst>
  </p:cSld>
  <p:clrMap bg1="lt1" tx1="dk1" bg2="lt2" tx2="dk2" accent1="accent1" accent2="accent2" accent3="accent3" accent4="accent4" accent5="accent5" accent6="accent6" hlink="hlink" folHlink="folHlink"/>
  <p:sldLayoutIdLst>
    <p:sldLayoutId id="2147483670" r:id="rId1"/>
    <p:sldLayoutId id="2147483886" r:id="rId2"/>
  </p:sldLayoutIdLst>
  <p:txStyles>
    <p:titleStyle>
      <a:lvl1pPr algn="ctr" defTabSz="914400" rtl="0" eaLnBrk="1" latinLnBrk="0" hangingPunct="1">
        <a:lnSpc>
          <a:spcPct val="90000"/>
        </a:lnSpc>
        <a:spcBef>
          <a:spcPct val="0"/>
        </a:spcBef>
        <a:buNone/>
        <a:defRPr sz="4400" kern="1200">
          <a:solidFill>
            <a:schemeClr val="bg1"/>
          </a:solidFill>
          <a:latin typeface="Choplin Medium-DEMO" charset="0"/>
          <a:ea typeface="Choplin Medium-DEMO" charset="0"/>
          <a:cs typeface="Choplin Medium-DEMO"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88389" cy="6858000"/>
          </a:xfrm>
          <a:prstGeom prst="rect">
            <a:avLst/>
          </a:prstGeom>
        </p:spPr>
      </p:pic>
    </p:spTree>
    <p:extLst>
      <p:ext uri="{BB962C8B-B14F-4D97-AF65-F5344CB8AC3E}">
        <p14:creationId xmlns:p14="http://schemas.microsoft.com/office/powerpoint/2010/main" val="257452537"/>
      </p:ext>
    </p:extLst>
  </p:cSld>
  <p:clrMap bg1="lt1" tx1="dk1" bg2="lt2" tx2="dk2" accent1="accent1" accent2="accent2" accent3="accent3" accent4="accent4" accent5="accent5" accent6="accent6" hlink="hlink" folHlink="folHlink"/>
  <p:sldLayoutIdLst>
    <p:sldLayoutId id="2147483678" r:id="rId1"/>
  </p:sldLayoutIdLst>
  <p:txStyles>
    <p:titleStyle>
      <a:lvl1pPr algn="ctr" defTabSz="914400" rtl="0" eaLnBrk="1" latinLnBrk="0" hangingPunct="1">
        <a:lnSpc>
          <a:spcPct val="90000"/>
        </a:lnSpc>
        <a:spcBef>
          <a:spcPct val="0"/>
        </a:spcBef>
        <a:buNone/>
        <a:defRPr sz="4400" kern="1200">
          <a:solidFill>
            <a:schemeClr val="bg1"/>
          </a:solidFill>
          <a:latin typeface="Choplin Medium-DEMO" charset="0"/>
          <a:ea typeface="Choplin Medium-DEMO" charset="0"/>
          <a:cs typeface="Choplin Medium-DEMO"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88389" cy="6858000"/>
          </a:xfrm>
          <a:prstGeom prst="rect">
            <a:avLst/>
          </a:prstGeom>
        </p:spPr>
      </p:pic>
    </p:spTree>
    <p:extLst>
      <p:ext uri="{BB962C8B-B14F-4D97-AF65-F5344CB8AC3E}">
        <p14:creationId xmlns:p14="http://schemas.microsoft.com/office/powerpoint/2010/main" val="1336853614"/>
      </p:ext>
    </p:extLst>
  </p:cSld>
  <p:clrMap bg1="lt1" tx1="dk1" bg2="lt2" tx2="dk2" accent1="accent1" accent2="accent2" accent3="accent3" accent4="accent4" accent5="accent5" accent6="accent6" hlink="hlink" folHlink="folHlink"/>
  <p:sldLayoutIdLst>
    <p:sldLayoutId id="2147483676" r:id="rId1"/>
  </p:sldLayoutIdLst>
  <p:txStyles>
    <p:titleStyle>
      <a:lvl1pPr algn="ctr" defTabSz="914400" rtl="0" eaLnBrk="1" latinLnBrk="0" hangingPunct="1">
        <a:lnSpc>
          <a:spcPct val="90000"/>
        </a:lnSpc>
        <a:spcBef>
          <a:spcPct val="0"/>
        </a:spcBef>
        <a:buNone/>
        <a:defRPr sz="4400" kern="1200">
          <a:solidFill>
            <a:schemeClr val="bg1"/>
          </a:solidFill>
          <a:latin typeface="Choplin Medium-DEMO" charset="0"/>
          <a:ea typeface="Choplin Medium-DEMO" charset="0"/>
          <a:cs typeface="Choplin Medium-DEMO"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0"/>
            <a:ext cx="12188389" cy="6858000"/>
          </a:xfrm>
          <a:prstGeom prst="rect">
            <a:avLst/>
          </a:prstGeom>
        </p:spPr>
      </p:pic>
    </p:spTree>
    <p:extLst>
      <p:ext uri="{BB962C8B-B14F-4D97-AF65-F5344CB8AC3E}">
        <p14:creationId xmlns:p14="http://schemas.microsoft.com/office/powerpoint/2010/main" val="1904337515"/>
      </p:ext>
    </p:extLst>
  </p:cSld>
  <p:clrMap bg1="lt1" tx1="dk1" bg2="lt2" tx2="dk2" accent1="accent1" accent2="accent2" accent3="accent3" accent4="accent4" accent5="accent5" accent6="accent6" hlink="hlink" folHlink="folHlink"/>
  <p:sldLayoutIdLst>
    <p:sldLayoutId id="2147483672" r:id="rId1"/>
  </p:sldLayoutIdLst>
  <p:txStyles>
    <p:titleStyle>
      <a:lvl1pPr algn="ctr" defTabSz="914400" rtl="0" eaLnBrk="1" latinLnBrk="0" hangingPunct="1">
        <a:lnSpc>
          <a:spcPct val="90000"/>
        </a:lnSpc>
        <a:spcBef>
          <a:spcPct val="0"/>
        </a:spcBef>
        <a:buNone/>
        <a:defRPr sz="4400" kern="1200">
          <a:solidFill>
            <a:schemeClr val="bg1"/>
          </a:solidFill>
          <a:latin typeface="Choplin Medium-DEMO" charset="0"/>
          <a:ea typeface="Choplin Medium-DEMO" charset="0"/>
          <a:cs typeface="Choplin Medium-DEMO"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9A5EBA-806C-467A-8139-E3C190D96CB9}"/>
              </a:ext>
            </a:extLst>
          </p:cNvPr>
          <p:cNvSpPr>
            <a:spLocks noGrp="1"/>
          </p:cNvSpPr>
          <p:nvPr>
            <p:ph type="title"/>
          </p:nvPr>
        </p:nvSpPr>
        <p:spPr>
          <a:xfrm>
            <a:off x="299911" y="2870791"/>
            <a:ext cx="5342433" cy="1226288"/>
          </a:xfrm>
        </p:spPr>
        <p:txBody>
          <a:bodyPr/>
          <a:lstStyle/>
          <a:p>
            <a:r>
              <a:rPr lang="en-GB" sz="3600" dirty="0">
                <a:solidFill>
                  <a:schemeClr val="bg1"/>
                </a:solidFill>
              </a:rPr>
              <a:t>Coaching Ethnically Diverse Communities</a:t>
            </a:r>
            <a:br>
              <a:rPr lang="en-GB" sz="3600" dirty="0">
                <a:solidFill>
                  <a:schemeClr val="bg1"/>
                </a:solidFill>
              </a:rPr>
            </a:br>
            <a:endParaRPr lang="en-GB" sz="3600" dirty="0">
              <a:solidFill>
                <a:schemeClr val="bg1"/>
              </a:solidFill>
            </a:endParaRPr>
          </a:p>
        </p:txBody>
      </p:sp>
      <p:sp>
        <p:nvSpPr>
          <p:cNvPr id="3" name="Slide Number Placeholder 2">
            <a:extLst>
              <a:ext uri="{FF2B5EF4-FFF2-40B4-BE49-F238E27FC236}">
                <a16:creationId xmlns:a16="http://schemas.microsoft.com/office/drawing/2014/main" id="{32343CE1-785F-424E-9513-9FB61BB296A1}"/>
              </a:ext>
            </a:extLst>
          </p:cNvPr>
          <p:cNvSpPr>
            <a:spLocks noGrp="1"/>
          </p:cNvSpPr>
          <p:nvPr>
            <p:ph type="sldNum" sz="quarter" idx="4294967295"/>
          </p:nvPr>
        </p:nvSpPr>
        <p:spPr>
          <a:xfrm>
            <a:off x="0" y="0"/>
            <a:ext cx="0" cy="0"/>
          </a:xfrm>
        </p:spPr>
        <p:txBody>
          <a:bodyPr/>
          <a:lstStyle/>
          <a:p>
            <a:fld id="{BAA6B2A5-E06A-4B92-96F1-71D38C62F6A6}" type="slidenum">
              <a:rPr lang="en-GB" smtClean="0"/>
              <a:t>1</a:t>
            </a:fld>
            <a:endParaRPr lang="en-GB" dirty="0"/>
          </a:p>
        </p:txBody>
      </p:sp>
      <p:pic>
        <p:nvPicPr>
          <p:cNvPr id="6" name="Picture 5">
            <a:extLst>
              <a:ext uri="{FF2B5EF4-FFF2-40B4-BE49-F238E27FC236}">
                <a16:creationId xmlns:a16="http://schemas.microsoft.com/office/drawing/2014/main" id="{94499406-0572-99CB-FDFA-FCCD072479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49658" y="1627663"/>
            <a:ext cx="5404010" cy="3602673"/>
          </a:xfrm>
          <a:prstGeom prst="rect">
            <a:avLst/>
          </a:prstGeom>
        </p:spPr>
      </p:pic>
    </p:spTree>
    <p:extLst>
      <p:ext uri="{BB962C8B-B14F-4D97-AF65-F5344CB8AC3E}">
        <p14:creationId xmlns:p14="http://schemas.microsoft.com/office/powerpoint/2010/main" val="3778329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8DCCF79-A217-E46F-07CF-50656BAC2620}"/>
              </a:ext>
            </a:extLst>
          </p:cNvPr>
          <p:cNvSpPr>
            <a:spLocks noGrp="1"/>
          </p:cNvSpPr>
          <p:nvPr>
            <p:ph type="title"/>
          </p:nvPr>
        </p:nvSpPr>
        <p:spPr>
          <a:xfrm>
            <a:off x="838200" y="496186"/>
            <a:ext cx="10515600" cy="530919"/>
          </a:xfrm>
        </p:spPr>
        <p:txBody>
          <a:bodyPr/>
          <a:lstStyle/>
          <a:p>
            <a:r>
              <a:rPr lang="en-GB" sz="3200" dirty="0">
                <a:latin typeface="Choplin Medium-DEMO"/>
                <a:ea typeface="Calibri" panose="020F0502020204030204" pitchFamily="34" charset="0"/>
                <a:cs typeface="Times New Roman" panose="02020603050405020304" pitchFamily="18" charset="0"/>
              </a:rPr>
              <a:t>How Can we Achieve this? – Marketing &amp; Comms</a:t>
            </a:r>
            <a:br>
              <a:rPr lang="en-GB" sz="3200" dirty="0">
                <a:latin typeface="Calibri" panose="020F0502020204030204" pitchFamily="34" charset="0"/>
                <a:ea typeface="Calibri" panose="020F0502020204030204" pitchFamily="34" charset="0"/>
                <a:cs typeface="Times New Roman" panose="02020603050405020304" pitchFamily="18" charset="0"/>
              </a:rPr>
            </a:br>
            <a:endParaRPr lang="en-GB" sz="3200" dirty="0"/>
          </a:p>
        </p:txBody>
      </p:sp>
      <p:sp>
        <p:nvSpPr>
          <p:cNvPr id="10" name="TextBox 9">
            <a:extLst>
              <a:ext uri="{FF2B5EF4-FFF2-40B4-BE49-F238E27FC236}">
                <a16:creationId xmlns:a16="http://schemas.microsoft.com/office/drawing/2014/main" id="{C1BE0219-CC5A-3AA7-2D22-0E22305864DD}"/>
              </a:ext>
            </a:extLst>
          </p:cNvPr>
          <p:cNvSpPr txBox="1"/>
          <p:nvPr/>
        </p:nvSpPr>
        <p:spPr>
          <a:xfrm>
            <a:off x="623777" y="1304260"/>
            <a:ext cx="7506586" cy="369332"/>
          </a:xfrm>
          <a:prstGeom prst="rect">
            <a:avLst/>
          </a:prstGeom>
          <a:noFill/>
        </p:spPr>
        <p:txBody>
          <a:bodyPr wrap="square" rtlCol="0">
            <a:spAutoFit/>
          </a:bodyPr>
          <a:lstStyle/>
          <a:p>
            <a:endParaRPr lang="en-GB" dirty="0">
              <a:solidFill>
                <a:schemeClr val="bg1"/>
              </a:solidFill>
              <a:latin typeface="Choplin ExtraLight" panose="00000400000000000000" pitchFamily="50" charset="0"/>
            </a:endParaRPr>
          </a:p>
        </p:txBody>
      </p:sp>
      <p:sp>
        <p:nvSpPr>
          <p:cNvPr id="3" name="Content Placeholder 2">
            <a:extLst>
              <a:ext uri="{FF2B5EF4-FFF2-40B4-BE49-F238E27FC236}">
                <a16:creationId xmlns:a16="http://schemas.microsoft.com/office/drawing/2014/main" id="{23FA4E82-0946-13C2-BB10-216399E3E3A3}"/>
              </a:ext>
            </a:extLst>
          </p:cNvPr>
          <p:cNvSpPr>
            <a:spLocks noGrp="1"/>
          </p:cNvSpPr>
          <p:nvPr>
            <p:ph idx="1"/>
          </p:nvPr>
        </p:nvSpPr>
        <p:spPr>
          <a:xfrm>
            <a:off x="623777" y="1524000"/>
            <a:ext cx="10944446" cy="4238847"/>
          </a:xfrm>
        </p:spPr>
        <p:txBody>
          <a:bodyPr/>
          <a:lstStyle/>
          <a:p>
            <a:r>
              <a:rPr lang="en-GB" sz="1800" dirty="0"/>
              <a:t>Using diverse imagery in your promotional material and communications. Which reflects your local community and the people we are seeking to attract.</a:t>
            </a:r>
          </a:p>
          <a:p>
            <a:r>
              <a:rPr lang="en-GB" sz="1800" dirty="0"/>
              <a:t>Reaching out and promoting our offer to places where people from ethnically diverse communities may already meet (e.g., faith centres or local community groups).</a:t>
            </a:r>
          </a:p>
          <a:p>
            <a:r>
              <a:rPr lang="en-GB" sz="1800" dirty="0"/>
              <a:t>Being specific on who we are looking to reach through your communications. </a:t>
            </a:r>
          </a:p>
          <a:p>
            <a:r>
              <a:rPr lang="en-GB" sz="1800" dirty="0"/>
              <a:t>Understanding and using the correct terminology in organisational marketing and communications is important when seeking to engage with ethnically diverse communities. </a:t>
            </a:r>
          </a:p>
          <a:p>
            <a:r>
              <a:rPr lang="en-GB" sz="1800" dirty="0"/>
              <a:t>Focusing promotion of the health and social benefits of participation.</a:t>
            </a:r>
          </a:p>
          <a:p>
            <a:r>
              <a:rPr lang="en-GB" sz="1800" dirty="0"/>
              <a:t>Promoting the WRU’s commitment to inclusion to your local community.</a:t>
            </a:r>
          </a:p>
          <a:p>
            <a:r>
              <a:rPr lang="en-GB" sz="1800" dirty="0"/>
              <a:t>Building relationships with schools, community group leaders and faith centres. You could seek their advice on adapting your offer to be more appealing for different ethnic groups.</a:t>
            </a:r>
          </a:p>
        </p:txBody>
      </p:sp>
    </p:spTree>
    <p:extLst>
      <p:ext uri="{BB962C8B-B14F-4D97-AF65-F5344CB8AC3E}">
        <p14:creationId xmlns:p14="http://schemas.microsoft.com/office/powerpoint/2010/main" val="2457917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8DCCF79-A217-E46F-07CF-50656BAC2620}"/>
              </a:ext>
            </a:extLst>
          </p:cNvPr>
          <p:cNvSpPr>
            <a:spLocks noGrp="1"/>
          </p:cNvSpPr>
          <p:nvPr>
            <p:ph type="title"/>
          </p:nvPr>
        </p:nvSpPr>
        <p:spPr>
          <a:xfrm>
            <a:off x="838200" y="496186"/>
            <a:ext cx="10515600" cy="530919"/>
          </a:xfrm>
        </p:spPr>
        <p:txBody>
          <a:bodyPr/>
          <a:lstStyle/>
          <a:p>
            <a:r>
              <a:rPr lang="en-GB" sz="3200" dirty="0">
                <a:latin typeface="Choplin Medium-DEMO"/>
                <a:ea typeface="Calibri" panose="020F0502020204030204" pitchFamily="34" charset="0"/>
                <a:cs typeface="Times New Roman" panose="02020603050405020304" pitchFamily="18" charset="0"/>
              </a:rPr>
              <a:t>How Can we Achieve this? – Role Models &amp; Events</a:t>
            </a:r>
            <a:br>
              <a:rPr lang="en-GB" sz="3200" dirty="0">
                <a:latin typeface="Calibri" panose="020F0502020204030204" pitchFamily="34" charset="0"/>
                <a:ea typeface="Calibri" panose="020F0502020204030204" pitchFamily="34" charset="0"/>
                <a:cs typeface="Times New Roman" panose="02020603050405020304" pitchFamily="18" charset="0"/>
              </a:rPr>
            </a:br>
            <a:endParaRPr lang="en-GB" sz="3200" dirty="0"/>
          </a:p>
        </p:txBody>
      </p:sp>
      <p:sp>
        <p:nvSpPr>
          <p:cNvPr id="10" name="TextBox 9">
            <a:extLst>
              <a:ext uri="{FF2B5EF4-FFF2-40B4-BE49-F238E27FC236}">
                <a16:creationId xmlns:a16="http://schemas.microsoft.com/office/drawing/2014/main" id="{C1BE0219-CC5A-3AA7-2D22-0E22305864DD}"/>
              </a:ext>
            </a:extLst>
          </p:cNvPr>
          <p:cNvSpPr txBox="1"/>
          <p:nvPr/>
        </p:nvSpPr>
        <p:spPr>
          <a:xfrm>
            <a:off x="623777" y="1304260"/>
            <a:ext cx="7506586" cy="369332"/>
          </a:xfrm>
          <a:prstGeom prst="rect">
            <a:avLst/>
          </a:prstGeom>
          <a:noFill/>
        </p:spPr>
        <p:txBody>
          <a:bodyPr wrap="square" rtlCol="0">
            <a:spAutoFit/>
          </a:bodyPr>
          <a:lstStyle/>
          <a:p>
            <a:endParaRPr lang="en-GB" dirty="0">
              <a:solidFill>
                <a:schemeClr val="bg1"/>
              </a:solidFill>
              <a:latin typeface="Choplin ExtraLight" panose="00000400000000000000" pitchFamily="50" charset="0"/>
            </a:endParaRPr>
          </a:p>
        </p:txBody>
      </p:sp>
      <p:sp>
        <p:nvSpPr>
          <p:cNvPr id="3" name="Content Placeholder 2">
            <a:extLst>
              <a:ext uri="{FF2B5EF4-FFF2-40B4-BE49-F238E27FC236}">
                <a16:creationId xmlns:a16="http://schemas.microsoft.com/office/drawing/2014/main" id="{23FA4E82-0946-13C2-BB10-216399E3E3A3}"/>
              </a:ext>
            </a:extLst>
          </p:cNvPr>
          <p:cNvSpPr>
            <a:spLocks noGrp="1"/>
          </p:cNvSpPr>
          <p:nvPr>
            <p:ph idx="1"/>
          </p:nvPr>
        </p:nvSpPr>
        <p:spPr>
          <a:xfrm>
            <a:off x="623777" y="1524000"/>
            <a:ext cx="10944446" cy="4238847"/>
          </a:xfrm>
        </p:spPr>
        <p:txBody>
          <a:bodyPr/>
          <a:lstStyle/>
          <a:p>
            <a:r>
              <a:rPr lang="en-GB" sz="1800" dirty="0"/>
              <a:t>Highlight local and national role models. Identifying and engaging with existing role models within the community will act as an enabler for participation or volunteering.</a:t>
            </a:r>
          </a:p>
          <a:p>
            <a:r>
              <a:rPr lang="en-GB" sz="1800" dirty="0"/>
              <a:t>Using a diverse range of role models to promote our organisation.</a:t>
            </a:r>
          </a:p>
          <a:p>
            <a:r>
              <a:rPr lang="en-GB" sz="1800" dirty="0"/>
              <a:t>Finding out from local organisations about cultural events or celebrations that are taking place such as Asian Mela, Caribbean Carnivals, Chinese New Year or Diwali and offer appropriate support.</a:t>
            </a:r>
          </a:p>
          <a:p>
            <a:r>
              <a:rPr lang="en-GB" sz="1800" dirty="0"/>
              <a:t>Support anti-racism groups and campaigns at national and regional levels.</a:t>
            </a:r>
          </a:p>
        </p:txBody>
      </p:sp>
    </p:spTree>
    <p:extLst>
      <p:ext uri="{BB962C8B-B14F-4D97-AF65-F5344CB8AC3E}">
        <p14:creationId xmlns:p14="http://schemas.microsoft.com/office/powerpoint/2010/main" val="430371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8DCCF79-A217-E46F-07CF-50656BAC2620}"/>
              </a:ext>
            </a:extLst>
          </p:cNvPr>
          <p:cNvSpPr>
            <a:spLocks noGrp="1"/>
          </p:cNvSpPr>
          <p:nvPr>
            <p:ph type="title"/>
          </p:nvPr>
        </p:nvSpPr>
        <p:spPr>
          <a:xfrm>
            <a:off x="838200" y="496186"/>
            <a:ext cx="10515600" cy="530919"/>
          </a:xfrm>
        </p:spPr>
        <p:txBody>
          <a:bodyPr/>
          <a:lstStyle/>
          <a:p>
            <a:r>
              <a:rPr lang="en-GB" sz="3200" dirty="0">
                <a:latin typeface="Choplin Medium-DEMO"/>
                <a:ea typeface="Calibri" panose="020F0502020204030204" pitchFamily="34" charset="0"/>
                <a:cs typeface="Times New Roman" panose="02020603050405020304" pitchFamily="18" charset="0"/>
              </a:rPr>
              <a:t>How Can we Achieve this? – Organisational</a:t>
            </a:r>
            <a:br>
              <a:rPr lang="en-GB" sz="3200" dirty="0">
                <a:latin typeface="Calibri" panose="020F0502020204030204" pitchFamily="34" charset="0"/>
                <a:ea typeface="Calibri" panose="020F0502020204030204" pitchFamily="34" charset="0"/>
                <a:cs typeface="Times New Roman" panose="02020603050405020304" pitchFamily="18" charset="0"/>
              </a:rPr>
            </a:br>
            <a:endParaRPr lang="en-GB" sz="3200" dirty="0"/>
          </a:p>
        </p:txBody>
      </p:sp>
      <p:sp>
        <p:nvSpPr>
          <p:cNvPr id="10" name="TextBox 9">
            <a:extLst>
              <a:ext uri="{FF2B5EF4-FFF2-40B4-BE49-F238E27FC236}">
                <a16:creationId xmlns:a16="http://schemas.microsoft.com/office/drawing/2014/main" id="{C1BE0219-CC5A-3AA7-2D22-0E22305864DD}"/>
              </a:ext>
            </a:extLst>
          </p:cNvPr>
          <p:cNvSpPr txBox="1"/>
          <p:nvPr/>
        </p:nvSpPr>
        <p:spPr>
          <a:xfrm>
            <a:off x="623777" y="1304260"/>
            <a:ext cx="7506586" cy="369332"/>
          </a:xfrm>
          <a:prstGeom prst="rect">
            <a:avLst/>
          </a:prstGeom>
          <a:noFill/>
        </p:spPr>
        <p:txBody>
          <a:bodyPr wrap="square" rtlCol="0">
            <a:spAutoFit/>
          </a:bodyPr>
          <a:lstStyle/>
          <a:p>
            <a:endParaRPr lang="en-GB" dirty="0">
              <a:solidFill>
                <a:schemeClr val="bg1"/>
              </a:solidFill>
              <a:latin typeface="Choplin ExtraLight" panose="00000400000000000000" pitchFamily="50" charset="0"/>
            </a:endParaRPr>
          </a:p>
        </p:txBody>
      </p:sp>
      <p:sp>
        <p:nvSpPr>
          <p:cNvPr id="3" name="Content Placeholder 2">
            <a:extLst>
              <a:ext uri="{FF2B5EF4-FFF2-40B4-BE49-F238E27FC236}">
                <a16:creationId xmlns:a16="http://schemas.microsoft.com/office/drawing/2014/main" id="{23FA4E82-0946-13C2-BB10-216399E3E3A3}"/>
              </a:ext>
            </a:extLst>
          </p:cNvPr>
          <p:cNvSpPr>
            <a:spLocks noGrp="1"/>
          </p:cNvSpPr>
          <p:nvPr>
            <p:ph idx="1"/>
          </p:nvPr>
        </p:nvSpPr>
        <p:spPr>
          <a:xfrm>
            <a:off x="623777" y="1098698"/>
            <a:ext cx="10944446" cy="4664149"/>
          </a:xfrm>
        </p:spPr>
        <p:txBody>
          <a:bodyPr/>
          <a:lstStyle/>
          <a:p>
            <a:pPr marL="0" indent="0">
              <a:buNone/>
            </a:pPr>
            <a:r>
              <a:rPr lang="en-GB" sz="1800" dirty="0"/>
              <a:t>The WRU have to ensure our organisation’s operations are underpinned by inclusive practices and procedures, this can be valuable in creating a more welcoming environment for people from ethnically diverse communities.</a:t>
            </a:r>
          </a:p>
          <a:p>
            <a:pPr marL="0" indent="0">
              <a:buNone/>
            </a:pPr>
            <a:r>
              <a:rPr lang="en-GB" sz="1800" dirty="0"/>
              <a:t>These include:</a:t>
            </a:r>
          </a:p>
          <a:p>
            <a:r>
              <a:rPr lang="en-GB" sz="1800" dirty="0"/>
              <a:t>Ensuring we have an EDI policy and equalities statement which are visible. </a:t>
            </a:r>
          </a:p>
          <a:p>
            <a:r>
              <a:rPr lang="en-GB" sz="1800" dirty="0"/>
              <a:t>Developing an anti-racism and discrimination policy. The policy should have clear reporting procedures to enable your participants and volunteers to report discriminatory abuse in confidence.</a:t>
            </a:r>
          </a:p>
          <a:p>
            <a:r>
              <a:rPr lang="en-GB" sz="1800" dirty="0"/>
              <a:t>Insuring there are key members within the organisation, at all levels, who are responsible for ensuring the WRU’s commitment to inclusion is upheld.</a:t>
            </a:r>
          </a:p>
          <a:p>
            <a:r>
              <a:rPr lang="en-GB" sz="1800" dirty="0"/>
              <a:t>Reviewing our recruitment processes to ensure the organisation’s workforce is representative of our community. </a:t>
            </a:r>
          </a:p>
          <a:p>
            <a:r>
              <a:rPr lang="en-GB" sz="1800" dirty="0"/>
              <a:t>Calling out racism and discrimination. Education for all staff, club members and volunteers on forms of racism and discrimination and encourage them to speak out if they hear or experiences incidents of this.</a:t>
            </a:r>
          </a:p>
        </p:txBody>
      </p:sp>
    </p:spTree>
    <p:extLst>
      <p:ext uri="{BB962C8B-B14F-4D97-AF65-F5344CB8AC3E}">
        <p14:creationId xmlns:p14="http://schemas.microsoft.com/office/powerpoint/2010/main" val="2632224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4D8063-9299-7861-C444-0BDE6FB71DD8}"/>
              </a:ext>
            </a:extLst>
          </p:cNvPr>
          <p:cNvSpPr>
            <a:spLocks noGrp="1"/>
          </p:cNvSpPr>
          <p:nvPr>
            <p:ph type="title"/>
          </p:nvPr>
        </p:nvSpPr>
        <p:spPr/>
        <p:txBody>
          <a:bodyPr/>
          <a:lstStyle/>
          <a:p>
            <a:endParaRPr lang="en-GB" dirty="0"/>
          </a:p>
        </p:txBody>
      </p:sp>
      <p:sp>
        <p:nvSpPr>
          <p:cNvPr id="5" name="Content Placeholder 4">
            <a:extLst>
              <a:ext uri="{FF2B5EF4-FFF2-40B4-BE49-F238E27FC236}">
                <a16:creationId xmlns:a16="http://schemas.microsoft.com/office/drawing/2014/main" id="{5AC05CE0-4375-7048-0BA2-F265E822B023}"/>
              </a:ext>
            </a:extLst>
          </p:cNvPr>
          <p:cNvSpPr>
            <a:spLocks noGrp="1"/>
          </p:cNvSpPr>
          <p:nvPr>
            <p:ph idx="1"/>
          </p:nvPr>
        </p:nvSpPr>
        <p:spPr>
          <a:xfrm>
            <a:off x="838200" y="2814084"/>
            <a:ext cx="10515600" cy="2791189"/>
          </a:xfrm>
        </p:spPr>
        <p:txBody>
          <a:bodyPr/>
          <a:lstStyle/>
          <a:p>
            <a:pPr marL="0" indent="0" algn="ctr">
              <a:buNone/>
            </a:pPr>
            <a:r>
              <a:rPr lang="en-GB" sz="4000" b="1" dirty="0">
                <a:latin typeface="Choplin Medium" panose="00000600000000000000" pitchFamily="50" charset="0"/>
              </a:rPr>
              <a:t>Questions</a:t>
            </a:r>
          </a:p>
        </p:txBody>
      </p:sp>
    </p:spTree>
    <p:extLst>
      <p:ext uri="{BB962C8B-B14F-4D97-AF65-F5344CB8AC3E}">
        <p14:creationId xmlns:p14="http://schemas.microsoft.com/office/powerpoint/2010/main" val="482707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45883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8DCCF79-A217-E46F-07CF-50656BAC2620}"/>
              </a:ext>
            </a:extLst>
          </p:cNvPr>
          <p:cNvSpPr>
            <a:spLocks noGrp="1"/>
          </p:cNvSpPr>
          <p:nvPr>
            <p:ph type="title"/>
          </p:nvPr>
        </p:nvSpPr>
        <p:spPr>
          <a:xfrm>
            <a:off x="838200" y="474921"/>
            <a:ext cx="10515600" cy="530919"/>
          </a:xfrm>
        </p:spPr>
        <p:txBody>
          <a:bodyPr/>
          <a:lstStyle/>
          <a:p>
            <a:r>
              <a:rPr lang="en-GB" sz="3200" dirty="0"/>
              <a:t>Introduction</a:t>
            </a:r>
          </a:p>
        </p:txBody>
      </p:sp>
      <p:pic>
        <p:nvPicPr>
          <p:cNvPr id="9" name="Content Placeholder 8">
            <a:extLst>
              <a:ext uri="{FF2B5EF4-FFF2-40B4-BE49-F238E27FC236}">
                <a16:creationId xmlns:a16="http://schemas.microsoft.com/office/drawing/2014/main" id="{34710FCD-248C-7EFD-25AF-5BE4516C2EAD}"/>
              </a:ext>
            </a:extLst>
          </p:cNvPr>
          <p:cNvPicPr>
            <a:picLocks noGrp="1" noChangeAspect="1"/>
          </p:cNvPicPr>
          <p:nvPr>
            <p:ph idx="1"/>
          </p:nvPr>
        </p:nvPicPr>
        <p:blipFill rotWithShape="1">
          <a:blip r:embed="rId2"/>
          <a:srcRect l="10331" t="16339" r="10547"/>
          <a:stretch/>
        </p:blipFill>
        <p:spPr>
          <a:xfrm>
            <a:off x="8236689" y="1119271"/>
            <a:ext cx="3281916" cy="4619457"/>
          </a:xfrm>
          <a:prstGeom prst="rect">
            <a:avLst/>
          </a:prstGeom>
        </p:spPr>
      </p:pic>
      <p:sp>
        <p:nvSpPr>
          <p:cNvPr id="10" name="TextBox 9">
            <a:extLst>
              <a:ext uri="{FF2B5EF4-FFF2-40B4-BE49-F238E27FC236}">
                <a16:creationId xmlns:a16="http://schemas.microsoft.com/office/drawing/2014/main" id="{C1BE0219-CC5A-3AA7-2D22-0E22305864DD}"/>
              </a:ext>
            </a:extLst>
          </p:cNvPr>
          <p:cNvSpPr txBox="1"/>
          <p:nvPr/>
        </p:nvSpPr>
        <p:spPr>
          <a:xfrm>
            <a:off x="623777" y="1304260"/>
            <a:ext cx="7506586" cy="2862322"/>
          </a:xfrm>
          <a:prstGeom prst="rect">
            <a:avLst/>
          </a:prstGeom>
          <a:noFill/>
        </p:spPr>
        <p:txBody>
          <a:bodyPr wrap="square" rtlCol="0">
            <a:spAutoFit/>
          </a:bodyPr>
          <a:lstStyle/>
          <a:p>
            <a:r>
              <a:rPr lang="en-GB" dirty="0">
                <a:solidFill>
                  <a:schemeClr val="bg1"/>
                </a:solidFill>
                <a:latin typeface="Choplin ExtraLight" panose="00000400000000000000" pitchFamily="50" charset="0"/>
              </a:rPr>
              <a:t>In 2017 the WRU started active engagement in the disability space, working in partnership with Disability Sport Wales to make rugby more inclusive for people with disabilities across Wales. </a:t>
            </a:r>
          </a:p>
          <a:p>
            <a:endParaRPr lang="en-GB" dirty="0">
              <a:solidFill>
                <a:schemeClr val="bg1"/>
              </a:solidFill>
              <a:latin typeface="Choplin ExtraLight" panose="00000400000000000000" pitchFamily="50" charset="0"/>
            </a:endParaRPr>
          </a:p>
          <a:p>
            <a:r>
              <a:rPr lang="en-GB" dirty="0">
                <a:solidFill>
                  <a:schemeClr val="bg1"/>
                </a:solidFill>
                <a:latin typeface="Choplin ExtraLight" panose="00000400000000000000" pitchFamily="50" charset="0"/>
              </a:rPr>
              <a:t>In 2022 we became the first National Governing Body in Wales to achieve </a:t>
            </a:r>
            <a:r>
              <a:rPr lang="en-GB" dirty="0" err="1">
                <a:solidFill>
                  <a:schemeClr val="bg1"/>
                </a:solidFill>
                <a:latin typeface="Choplin ExtraLight" panose="00000400000000000000" pitchFamily="50" charset="0"/>
              </a:rPr>
              <a:t>Insport</a:t>
            </a:r>
            <a:r>
              <a:rPr lang="en-GB" dirty="0">
                <a:solidFill>
                  <a:schemeClr val="bg1"/>
                </a:solidFill>
                <a:latin typeface="Choplin ExtraLight" panose="00000400000000000000" pitchFamily="50" charset="0"/>
              </a:rPr>
              <a:t> Gold for our work with people with disabilities, it has truly become part of what we do.</a:t>
            </a:r>
          </a:p>
          <a:p>
            <a:endParaRPr lang="en-GB" dirty="0">
              <a:solidFill>
                <a:schemeClr val="bg1"/>
              </a:solidFill>
              <a:latin typeface="Choplin ExtraLight" panose="00000400000000000000" pitchFamily="50" charset="0"/>
            </a:endParaRPr>
          </a:p>
          <a:p>
            <a:r>
              <a:rPr lang="en-GB" dirty="0">
                <a:solidFill>
                  <a:schemeClr val="bg1"/>
                </a:solidFill>
                <a:latin typeface="Choplin ExtraLight" panose="00000400000000000000" pitchFamily="50" charset="0"/>
              </a:rPr>
              <a:t>Since then we have begun our journey into wider inclusion.</a:t>
            </a:r>
          </a:p>
        </p:txBody>
      </p:sp>
    </p:spTree>
    <p:extLst>
      <p:ext uri="{BB962C8B-B14F-4D97-AF65-F5344CB8AC3E}">
        <p14:creationId xmlns:p14="http://schemas.microsoft.com/office/powerpoint/2010/main" val="3651464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79E4622-931E-826D-6C6F-2CD5EBB64E43}"/>
              </a:ext>
            </a:extLst>
          </p:cNvPr>
          <p:cNvSpPr>
            <a:spLocks noGrp="1"/>
          </p:cNvSpPr>
          <p:nvPr>
            <p:ph type="title"/>
          </p:nvPr>
        </p:nvSpPr>
        <p:spPr/>
        <p:txBody>
          <a:bodyPr/>
          <a:lstStyle/>
          <a:p>
            <a:r>
              <a:rPr lang="en-GB" sz="3600" dirty="0"/>
              <a:t>Community Department</a:t>
            </a:r>
          </a:p>
        </p:txBody>
      </p:sp>
      <p:sp>
        <p:nvSpPr>
          <p:cNvPr id="6" name="Content Placeholder 5">
            <a:extLst>
              <a:ext uri="{FF2B5EF4-FFF2-40B4-BE49-F238E27FC236}">
                <a16:creationId xmlns:a16="http://schemas.microsoft.com/office/drawing/2014/main" id="{7DE021E5-105C-20C0-D702-F9DF80CBAA55}"/>
              </a:ext>
            </a:extLst>
          </p:cNvPr>
          <p:cNvSpPr>
            <a:spLocks noGrp="1"/>
          </p:cNvSpPr>
          <p:nvPr>
            <p:ph idx="1"/>
          </p:nvPr>
        </p:nvSpPr>
        <p:spPr>
          <a:xfrm>
            <a:off x="616688" y="1127051"/>
            <a:ext cx="10972800" cy="4522382"/>
          </a:xfrm>
        </p:spPr>
        <p:txBody>
          <a:bodyPr/>
          <a:lstStyle/>
          <a:p>
            <a:pPr marL="0" indent="0">
              <a:buNone/>
            </a:pPr>
            <a:r>
              <a:rPr lang="en-GB" sz="1600" dirty="0"/>
              <a:t>National Areas of Focus (In order of priority):</a:t>
            </a:r>
          </a:p>
          <a:p>
            <a:pPr marL="0" indent="0" algn="ctr">
              <a:buNone/>
            </a:pPr>
            <a:endParaRPr lang="en-GB" b="1" dirty="0">
              <a:latin typeface="Choplin Medium" panose="00000600000000000000" pitchFamily="50" charset="0"/>
            </a:endParaRPr>
          </a:p>
          <a:p>
            <a:pPr marL="0" indent="0" algn="ctr">
              <a:buNone/>
            </a:pPr>
            <a:r>
              <a:rPr lang="en-GB" dirty="0">
                <a:effectLst>
                  <a:outerShdw blurRad="38100" dist="38100" dir="2700000" algn="tl">
                    <a:srgbClr val="000000">
                      <a:alpha val="43137"/>
                    </a:srgbClr>
                  </a:outerShdw>
                </a:effectLst>
                <a:latin typeface="Choplin Medium" panose="00000600000000000000" pitchFamily="50" charset="0"/>
              </a:rPr>
              <a:t>Ethnic Minorities</a:t>
            </a:r>
          </a:p>
          <a:p>
            <a:pPr marL="0" indent="0" algn="ctr">
              <a:buNone/>
            </a:pPr>
            <a:endParaRPr lang="en-GB" dirty="0">
              <a:latin typeface="Choplin Medium" panose="00000600000000000000" pitchFamily="50" charset="0"/>
            </a:endParaRPr>
          </a:p>
          <a:p>
            <a:pPr marL="0" indent="0" algn="ctr">
              <a:buNone/>
            </a:pPr>
            <a:r>
              <a:rPr lang="en-GB" dirty="0">
                <a:latin typeface="Choplin Medium" panose="00000600000000000000" pitchFamily="50" charset="0"/>
              </a:rPr>
              <a:t>Disability</a:t>
            </a:r>
          </a:p>
          <a:p>
            <a:pPr marL="0" indent="0" algn="ctr">
              <a:buNone/>
            </a:pPr>
            <a:endParaRPr lang="en-GB" dirty="0">
              <a:latin typeface="Choplin Medium" panose="00000600000000000000" pitchFamily="50" charset="0"/>
            </a:endParaRPr>
          </a:p>
          <a:p>
            <a:pPr marL="0" indent="0" algn="ctr">
              <a:buNone/>
            </a:pPr>
            <a:r>
              <a:rPr lang="en-GB" dirty="0">
                <a:latin typeface="Choplin Medium" panose="00000600000000000000" pitchFamily="50" charset="0"/>
              </a:rPr>
              <a:t>LGBTQ+</a:t>
            </a:r>
          </a:p>
          <a:p>
            <a:pPr marL="0" indent="0" algn="ctr">
              <a:buNone/>
            </a:pPr>
            <a:r>
              <a:rPr lang="en-GB" dirty="0">
                <a:latin typeface="Choplin Medium" panose="00000600000000000000" pitchFamily="50" charset="0"/>
              </a:rPr>
              <a:t> </a:t>
            </a:r>
          </a:p>
          <a:p>
            <a:pPr marL="0" indent="0" algn="ctr">
              <a:buNone/>
            </a:pPr>
            <a:r>
              <a:rPr lang="en-GB" dirty="0">
                <a:latin typeface="Choplin Medium" panose="00000600000000000000" pitchFamily="50" charset="0"/>
              </a:rPr>
              <a:t>Social Isolation</a:t>
            </a:r>
          </a:p>
          <a:p>
            <a:pPr marL="0" indent="0">
              <a:buNone/>
            </a:pPr>
            <a:endParaRPr lang="en-GB" dirty="0"/>
          </a:p>
        </p:txBody>
      </p:sp>
    </p:spTree>
    <p:extLst>
      <p:ext uri="{BB962C8B-B14F-4D97-AF65-F5344CB8AC3E}">
        <p14:creationId xmlns:p14="http://schemas.microsoft.com/office/powerpoint/2010/main" val="538808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8DCCF79-A217-E46F-07CF-50656BAC2620}"/>
              </a:ext>
            </a:extLst>
          </p:cNvPr>
          <p:cNvSpPr>
            <a:spLocks noGrp="1"/>
          </p:cNvSpPr>
          <p:nvPr>
            <p:ph type="title"/>
          </p:nvPr>
        </p:nvSpPr>
        <p:spPr>
          <a:xfrm>
            <a:off x="838200" y="538716"/>
            <a:ext cx="10515600" cy="467124"/>
          </a:xfrm>
        </p:spPr>
        <p:txBody>
          <a:bodyPr/>
          <a:lstStyle/>
          <a:p>
            <a:r>
              <a:rPr lang="en-GB" sz="3200" dirty="0"/>
              <a:t>Why is it important to be inclusive?</a:t>
            </a:r>
          </a:p>
        </p:txBody>
      </p:sp>
      <p:sp>
        <p:nvSpPr>
          <p:cNvPr id="6" name="Content Placeholder 5">
            <a:extLst>
              <a:ext uri="{FF2B5EF4-FFF2-40B4-BE49-F238E27FC236}">
                <a16:creationId xmlns:a16="http://schemas.microsoft.com/office/drawing/2014/main" id="{1AF5F798-F74E-FC47-8177-0C583DD3C32C}"/>
              </a:ext>
            </a:extLst>
          </p:cNvPr>
          <p:cNvSpPr>
            <a:spLocks noGrp="1"/>
          </p:cNvSpPr>
          <p:nvPr>
            <p:ph idx="1"/>
          </p:nvPr>
        </p:nvSpPr>
        <p:spPr>
          <a:xfrm>
            <a:off x="588335" y="1552352"/>
            <a:ext cx="10986977" cy="4231759"/>
          </a:xfrm>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Choplin ExtraLight" panose="00000400000000000000" pitchFamily="50" charset="0"/>
                <a:ea typeface="+mn-ea"/>
                <a:cs typeface="+mn-cs"/>
              </a:rPr>
              <a:t>A high proportion of people from ethnically diverse communities have experienced racism in sport.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Choplin ExtraLight" panose="00000400000000000000" pitchFamily="50" charset="0"/>
                <a:ea typeface="+mn-ea"/>
                <a:cs typeface="+mn-cs"/>
              </a:rPr>
              <a:t>The proportion of people that meet the recommended levels of physical activity from ethnically diverse communities is significantly lower than the national average.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hoplin ExtraLight" panose="00000400000000000000" pitchFamily="50" charset="0"/>
                <a:ea typeface="+mn-ea"/>
                <a:cs typeface="+mn-cs"/>
              </a:rPr>
              <a:t>2 in 5 </a:t>
            </a:r>
            <a:r>
              <a:rPr kumimoji="0" lang="en-GB" sz="1800" b="0" i="0" u="none" strike="noStrike" kern="1200" cap="none" spc="0" normalizeH="0" baseline="0" noProof="0" dirty="0">
                <a:ln>
                  <a:noFill/>
                </a:ln>
                <a:solidFill>
                  <a:prstClr val="white"/>
                </a:solidFill>
                <a:effectLst/>
                <a:uLnTx/>
                <a:uFillTx/>
                <a:latin typeface="Choplin ExtraLight" panose="00000400000000000000" pitchFamily="50" charset="0"/>
                <a:ea typeface="+mn-ea"/>
                <a:cs typeface="+mn-cs"/>
              </a:rPr>
              <a:t>people from ethnically diverse communities felt they have fewer opportunities to participate in sport and physical activity than someone from a white background.</a:t>
            </a:r>
          </a:p>
          <a:p>
            <a:pPr marL="0" marR="0" lvl="0" indent="0" algn="l" defTabSz="914400" rtl="0" eaLnBrk="1" fontAlgn="auto" latinLnBrk="0" hangingPunct="1">
              <a:lnSpc>
                <a:spcPct val="100000"/>
              </a:lnSpc>
              <a:spcBef>
                <a:spcPts val="0"/>
              </a:spcBef>
              <a:spcAft>
                <a:spcPts val="0"/>
              </a:spcAft>
              <a:buClrTx/>
              <a:buSzTx/>
              <a:buNone/>
              <a:tabLst/>
              <a:defRPr/>
            </a:pPr>
            <a:endParaRPr kumimoji="0" lang="en-GB" sz="1800" b="0" i="0" u="none" strike="noStrike" kern="1200" cap="none" spc="0" normalizeH="0" baseline="0" noProof="0" dirty="0">
              <a:ln>
                <a:noFill/>
              </a:ln>
              <a:solidFill>
                <a:prstClr val="white"/>
              </a:solidFill>
              <a:effectLst/>
              <a:uLnTx/>
              <a:uFillTx/>
              <a:latin typeface="Choplin ExtraLight" panose="00000400000000000000"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None/>
              <a:tabLst/>
              <a:defRPr/>
            </a:pPr>
            <a:r>
              <a:rPr kumimoji="0" lang="en-GB" sz="1800" b="0" i="0" u="none" strike="noStrike" kern="1200" cap="none" spc="0" normalizeH="0" baseline="0" noProof="0" dirty="0">
                <a:ln>
                  <a:noFill/>
                </a:ln>
                <a:solidFill>
                  <a:prstClr val="white"/>
                </a:solidFill>
                <a:effectLst/>
                <a:uLnTx/>
                <a:uFillTx/>
                <a:latin typeface="Choplin ExtraLight" panose="00000400000000000000" pitchFamily="50" charset="0"/>
                <a:ea typeface="+mn-ea"/>
                <a:cs typeface="+mn-cs"/>
              </a:rPr>
              <a:t>Even in today’s diverse society there remains a significant under-representation of ethnically diverse communities in sport and physical activity. The issues of racism and discrimination remain with the barriers to participation and volunteering increasing. These issues and challenges need to be addressed to ensure that everyone has the opportunity and support they need to be involved with community organisations delivering sport and physical activity.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hoplin ExtraLight" panose="00000400000000000000" pitchFamily="50" charset="0"/>
              <a:ea typeface="+mn-ea"/>
              <a:cs typeface="+mn-cs"/>
            </a:endParaRPr>
          </a:p>
          <a:p>
            <a:endParaRPr lang="en-GB" dirty="0"/>
          </a:p>
        </p:txBody>
      </p:sp>
    </p:spTree>
    <p:extLst>
      <p:ext uri="{BB962C8B-B14F-4D97-AF65-F5344CB8AC3E}">
        <p14:creationId xmlns:p14="http://schemas.microsoft.com/office/powerpoint/2010/main" val="1538354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8DCCF79-A217-E46F-07CF-50656BAC2620}"/>
              </a:ext>
            </a:extLst>
          </p:cNvPr>
          <p:cNvSpPr>
            <a:spLocks noGrp="1"/>
          </p:cNvSpPr>
          <p:nvPr>
            <p:ph type="title"/>
          </p:nvPr>
        </p:nvSpPr>
        <p:spPr>
          <a:xfrm>
            <a:off x="838200" y="474921"/>
            <a:ext cx="10515600" cy="530919"/>
          </a:xfrm>
        </p:spPr>
        <p:txBody>
          <a:bodyPr/>
          <a:lstStyle/>
          <a:p>
            <a:r>
              <a:rPr lang="en-GB" sz="3200" dirty="0"/>
              <a:t>Barriers</a:t>
            </a:r>
          </a:p>
        </p:txBody>
      </p:sp>
      <p:sp>
        <p:nvSpPr>
          <p:cNvPr id="10" name="TextBox 9">
            <a:extLst>
              <a:ext uri="{FF2B5EF4-FFF2-40B4-BE49-F238E27FC236}">
                <a16:creationId xmlns:a16="http://schemas.microsoft.com/office/drawing/2014/main" id="{C1BE0219-CC5A-3AA7-2D22-0E22305864DD}"/>
              </a:ext>
            </a:extLst>
          </p:cNvPr>
          <p:cNvSpPr txBox="1"/>
          <p:nvPr/>
        </p:nvSpPr>
        <p:spPr>
          <a:xfrm>
            <a:off x="623777" y="1304260"/>
            <a:ext cx="7506586" cy="369332"/>
          </a:xfrm>
          <a:prstGeom prst="rect">
            <a:avLst/>
          </a:prstGeom>
          <a:noFill/>
        </p:spPr>
        <p:txBody>
          <a:bodyPr wrap="square" rtlCol="0">
            <a:spAutoFit/>
          </a:bodyPr>
          <a:lstStyle/>
          <a:p>
            <a:endParaRPr lang="en-GB" dirty="0">
              <a:solidFill>
                <a:schemeClr val="bg1"/>
              </a:solidFill>
              <a:latin typeface="Choplin ExtraLight" panose="00000400000000000000" pitchFamily="50" charset="0"/>
            </a:endParaRPr>
          </a:p>
        </p:txBody>
      </p:sp>
      <p:sp>
        <p:nvSpPr>
          <p:cNvPr id="3" name="Content Placeholder 2">
            <a:extLst>
              <a:ext uri="{FF2B5EF4-FFF2-40B4-BE49-F238E27FC236}">
                <a16:creationId xmlns:a16="http://schemas.microsoft.com/office/drawing/2014/main" id="{23FA4E82-0946-13C2-BB10-216399E3E3A3}"/>
              </a:ext>
            </a:extLst>
          </p:cNvPr>
          <p:cNvSpPr>
            <a:spLocks noGrp="1"/>
          </p:cNvSpPr>
          <p:nvPr>
            <p:ph idx="1"/>
          </p:nvPr>
        </p:nvSpPr>
        <p:spPr>
          <a:xfrm>
            <a:off x="623777" y="1056168"/>
            <a:ext cx="10944445" cy="4742120"/>
          </a:xfrm>
        </p:spPr>
        <p:txBody>
          <a:bodyPr/>
          <a:lstStyle/>
          <a:p>
            <a:pPr marL="0" indent="0" algn="ctr">
              <a:lnSpc>
                <a:spcPct val="150000"/>
              </a:lnSpc>
              <a:buNone/>
            </a:pPr>
            <a:r>
              <a:rPr lang="en-GB" sz="1800" b="1" i="0" dirty="0">
                <a:effectLst>
                  <a:outerShdw blurRad="38100" dist="38100" dir="2700000" algn="tl">
                    <a:srgbClr val="000000">
                      <a:alpha val="43137"/>
                    </a:srgbClr>
                  </a:outerShdw>
                </a:effectLst>
                <a:latin typeface="Choplin ExtraLight-DEMO"/>
              </a:rPr>
              <a:t>Experience of Racism</a:t>
            </a:r>
          </a:p>
          <a:p>
            <a:pPr marL="0" indent="0" algn="ctr">
              <a:lnSpc>
                <a:spcPct val="150000"/>
              </a:lnSpc>
              <a:buNone/>
            </a:pPr>
            <a:r>
              <a:rPr lang="en-GB" sz="1800" b="1" i="0" dirty="0">
                <a:effectLst>
                  <a:outerShdw blurRad="38100" dist="38100" dir="2700000" algn="tl">
                    <a:srgbClr val="000000">
                      <a:alpha val="43137"/>
                    </a:srgbClr>
                  </a:outerShdw>
                </a:effectLst>
                <a:latin typeface="Choplin ExtraLight-DEMO"/>
              </a:rPr>
              <a:t>Lack of diversity</a:t>
            </a:r>
          </a:p>
          <a:p>
            <a:pPr marL="0" indent="0" algn="ctr">
              <a:lnSpc>
                <a:spcPct val="150000"/>
              </a:lnSpc>
              <a:buNone/>
            </a:pPr>
            <a:r>
              <a:rPr lang="en-GB" sz="1800" b="1" i="0" dirty="0">
                <a:effectLst>
                  <a:outerShdw blurRad="38100" dist="38100" dir="2700000" algn="tl">
                    <a:srgbClr val="000000">
                      <a:alpha val="43137"/>
                    </a:srgbClr>
                  </a:outerShdw>
                </a:effectLst>
                <a:latin typeface="Choplin ExtraLight-DEMO"/>
              </a:rPr>
              <a:t>Racial stereotypes</a:t>
            </a:r>
          </a:p>
          <a:p>
            <a:pPr marL="0" indent="0" algn="ctr">
              <a:lnSpc>
                <a:spcPct val="150000"/>
              </a:lnSpc>
              <a:buNone/>
            </a:pPr>
            <a:r>
              <a:rPr lang="en-GB" sz="1800" b="1" i="0" dirty="0">
                <a:effectLst>
                  <a:outerShdw blurRad="38100" dist="38100" dir="2700000" algn="tl">
                    <a:srgbClr val="000000">
                      <a:alpha val="43137"/>
                    </a:srgbClr>
                  </a:outerShdw>
                </a:effectLst>
                <a:latin typeface="Choplin ExtraLight-DEMO"/>
              </a:rPr>
              <a:t>Dress Code</a:t>
            </a:r>
          </a:p>
          <a:p>
            <a:pPr marL="0" indent="0" algn="ctr">
              <a:lnSpc>
                <a:spcPct val="150000"/>
              </a:lnSpc>
              <a:buNone/>
            </a:pPr>
            <a:r>
              <a:rPr lang="en-GB" sz="1800" b="1" i="0" dirty="0">
                <a:effectLst>
                  <a:outerShdw blurRad="38100" dist="38100" dir="2700000" algn="tl">
                    <a:srgbClr val="000000">
                      <a:alpha val="43137"/>
                    </a:srgbClr>
                  </a:outerShdw>
                </a:effectLst>
                <a:latin typeface="Choplin ExtraLight-DEMO"/>
              </a:rPr>
              <a:t>Lack of cultural understanding and awareness</a:t>
            </a:r>
          </a:p>
          <a:p>
            <a:pPr marL="0" indent="0" algn="ctr">
              <a:lnSpc>
                <a:spcPct val="150000"/>
              </a:lnSpc>
              <a:buNone/>
            </a:pPr>
            <a:r>
              <a:rPr lang="en-GB" sz="1800" b="1" i="0" dirty="0">
                <a:effectLst>
                  <a:outerShdw blurRad="38100" dist="38100" dir="2700000" algn="tl">
                    <a:srgbClr val="000000">
                      <a:alpha val="43137"/>
                    </a:srgbClr>
                  </a:outerShdw>
                </a:effectLst>
                <a:latin typeface="Choplin ExtraLight-DEMO"/>
              </a:rPr>
              <a:t>Mixed </a:t>
            </a:r>
            <a:r>
              <a:rPr lang="en-GB" sz="1800" b="1" dirty="0">
                <a:effectLst>
                  <a:outerShdw blurRad="38100" dist="38100" dir="2700000" algn="tl">
                    <a:srgbClr val="000000">
                      <a:alpha val="43137"/>
                    </a:srgbClr>
                  </a:outerShdw>
                </a:effectLst>
                <a:latin typeface="Choplin ExtraLight-DEMO"/>
              </a:rPr>
              <a:t>G</a:t>
            </a:r>
            <a:r>
              <a:rPr lang="en-GB" sz="1800" b="1" i="0" dirty="0">
                <a:effectLst>
                  <a:outerShdw blurRad="38100" dist="38100" dir="2700000" algn="tl">
                    <a:srgbClr val="000000">
                      <a:alpha val="43137"/>
                    </a:srgbClr>
                  </a:outerShdw>
                </a:effectLst>
                <a:latin typeface="Choplin ExtraLight-DEMO"/>
              </a:rPr>
              <a:t>ender Activity</a:t>
            </a:r>
          </a:p>
          <a:p>
            <a:pPr marL="0" indent="0" algn="ctr">
              <a:lnSpc>
                <a:spcPct val="150000"/>
              </a:lnSpc>
              <a:buNone/>
            </a:pPr>
            <a:r>
              <a:rPr lang="en-GB" sz="1800" b="1" i="0" dirty="0">
                <a:effectLst>
                  <a:outerShdw blurRad="38100" dist="38100" dir="2700000" algn="tl">
                    <a:srgbClr val="000000">
                      <a:alpha val="43137"/>
                    </a:srgbClr>
                  </a:outerShdw>
                </a:effectLst>
                <a:latin typeface="Choplin ExtraLight-DEMO"/>
              </a:rPr>
              <a:t>Language</a:t>
            </a:r>
          </a:p>
          <a:p>
            <a:pPr marL="0" indent="0" algn="ctr">
              <a:lnSpc>
                <a:spcPct val="150000"/>
              </a:lnSpc>
              <a:buNone/>
            </a:pPr>
            <a:r>
              <a:rPr lang="en-GB" sz="1800" b="1" i="0" dirty="0">
                <a:effectLst>
                  <a:outerShdw blurRad="38100" dist="38100" dir="2700000" algn="tl">
                    <a:srgbClr val="000000">
                      <a:alpha val="43137"/>
                    </a:srgbClr>
                  </a:outerShdw>
                </a:effectLst>
                <a:latin typeface="Choplin ExtraLight-DEMO"/>
              </a:rPr>
              <a:t>Facilities</a:t>
            </a:r>
          </a:p>
          <a:p>
            <a:pPr marL="0" indent="0" algn="ctr">
              <a:lnSpc>
                <a:spcPct val="150000"/>
              </a:lnSpc>
              <a:buNone/>
            </a:pPr>
            <a:r>
              <a:rPr lang="en-GB" sz="1800" b="1" i="0" dirty="0">
                <a:effectLst>
                  <a:outerShdw blurRad="38100" dist="38100" dir="2700000" algn="tl">
                    <a:srgbClr val="000000">
                      <a:alpha val="43137"/>
                    </a:srgbClr>
                  </a:outerShdw>
                </a:effectLst>
                <a:latin typeface="Choplin ExtraLight-DEMO"/>
              </a:rPr>
              <a:t>Time of activities</a:t>
            </a:r>
            <a:endParaRPr lang="en-GB"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92729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8DCCF79-A217-E46F-07CF-50656BAC2620}"/>
              </a:ext>
            </a:extLst>
          </p:cNvPr>
          <p:cNvSpPr>
            <a:spLocks noGrp="1"/>
          </p:cNvSpPr>
          <p:nvPr>
            <p:ph type="title"/>
          </p:nvPr>
        </p:nvSpPr>
        <p:spPr>
          <a:xfrm>
            <a:off x="623777" y="474921"/>
            <a:ext cx="10944446" cy="530919"/>
          </a:xfrm>
        </p:spPr>
        <p:txBody>
          <a:bodyPr/>
          <a:lstStyle/>
          <a:p>
            <a:r>
              <a:rPr lang="en-GB" sz="3200" dirty="0">
                <a:latin typeface="Choplin Medium-DEMO"/>
                <a:ea typeface="Calibri" panose="020F0502020204030204" pitchFamily="34" charset="0"/>
                <a:cs typeface="Times New Roman" panose="02020603050405020304" pitchFamily="18" charset="0"/>
              </a:rPr>
              <a:t>What are the benefits of being inclusive to EDCs?</a:t>
            </a:r>
            <a:br>
              <a:rPr lang="en-GB" sz="3200" dirty="0">
                <a:latin typeface="Choplin Medium-DEMO"/>
                <a:ea typeface="Calibri" panose="020F0502020204030204" pitchFamily="34" charset="0"/>
                <a:cs typeface="Times New Roman" panose="02020603050405020304" pitchFamily="18" charset="0"/>
              </a:rPr>
            </a:br>
            <a:endParaRPr lang="en-GB" sz="3200" dirty="0">
              <a:latin typeface="Choplin Medium-DEMO"/>
            </a:endParaRPr>
          </a:p>
        </p:txBody>
      </p:sp>
      <p:sp>
        <p:nvSpPr>
          <p:cNvPr id="10" name="TextBox 9">
            <a:extLst>
              <a:ext uri="{FF2B5EF4-FFF2-40B4-BE49-F238E27FC236}">
                <a16:creationId xmlns:a16="http://schemas.microsoft.com/office/drawing/2014/main" id="{C1BE0219-CC5A-3AA7-2D22-0E22305864DD}"/>
              </a:ext>
            </a:extLst>
          </p:cNvPr>
          <p:cNvSpPr txBox="1"/>
          <p:nvPr/>
        </p:nvSpPr>
        <p:spPr>
          <a:xfrm>
            <a:off x="623777" y="1304260"/>
            <a:ext cx="7506586" cy="369332"/>
          </a:xfrm>
          <a:prstGeom prst="rect">
            <a:avLst/>
          </a:prstGeom>
          <a:noFill/>
        </p:spPr>
        <p:txBody>
          <a:bodyPr wrap="square" rtlCol="0">
            <a:spAutoFit/>
          </a:bodyPr>
          <a:lstStyle/>
          <a:p>
            <a:endParaRPr lang="en-GB" dirty="0">
              <a:solidFill>
                <a:schemeClr val="bg1"/>
              </a:solidFill>
              <a:latin typeface="Choplin ExtraLight" panose="00000400000000000000" pitchFamily="50" charset="0"/>
            </a:endParaRPr>
          </a:p>
        </p:txBody>
      </p:sp>
      <p:sp>
        <p:nvSpPr>
          <p:cNvPr id="3" name="Content Placeholder 2">
            <a:extLst>
              <a:ext uri="{FF2B5EF4-FFF2-40B4-BE49-F238E27FC236}">
                <a16:creationId xmlns:a16="http://schemas.microsoft.com/office/drawing/2014/main" id="{23FA4E82-0946-13C2-BB10-216399E3E3A3}"/>
              </a:ext>
            </a:extLst>
          </p:cNvPr>
          <p:cNvSpPr>
            <a:spLocks noGrp="1"/>
          </p:cNvSpPr>
          <p:nvPr>
            <p:ph idx="1"/>
          </p:nvPr>
        </p:nvSpPr>
        <p:spPr>
          <a:xfrm>
            <a:off x="623777" y="1070344"/>
            <a:ext cx="10944446" cy="4720856"/>
          </a:xfrm>
        </p:spPr>
        <p:txBody>
          <a:bodyPr/>
          <a:lstStyle/>
          <a:p>
            <a:pPr marL="0" indent="0">
              <a:buNone/>
            </a:pPr>
            <a:r>
              <a:rPr lang="en-GB" sz="1800" dirty="0"/>
              <a:t>Ensuring that the WRU is inclusive to people from ethnically diverse communities can have a number of benefits, including:</a:t>
            </a:r>
          </a:p>
          <a:p>
            <a:r>
              <a:rPr lang="en-GB" sz="1800" dirty="0"/>
              <a:t>Helping us to attract and retain new players and volunteers, plus creating a positive and welcoming environment.</a:t>
            </a:r>
          </a:p>
          <a:p>
            <a:r>
              <a:rPr lang="en-GB" sz="1800" dirty="0"/>
              <a:t>Providing opportunities and meeting the needs of different community groups and increasing regional opportunities to participate and volunteer for those that may not feel rugby is accessible to them. </a:t>
            </a:r>
          </a:p>
          <a:p>
            <a:r>
              <a:rPr lang="en-GB" sz="1800" dirty="0"/>
              <a:t>Having a player, coach and volunteer base that is representative of the local community.</a:t>
            </a:r>
          </a:p>
          <a:p>
            <a:r>
              <a:rPr lang="en-GB" sz="1800" dirty="0"/>
              <a:t>Helping to break down racial stereotypes that may exist within your area of work.</a:t>
            </a:r>
          </a:p>
          <a:p>
            <a:r>
              <a:rPr lang="en-GB" sz="1800" dirty="0"/>
              <a:t>Having people from ethnically diverse communities as positive/reflective role models, particularly for younger participants.</a:t>
            </a:r>
          </a:p>
          <a:p>
            <a:r>
              <a:rPr lang="en-GB" sz="1800" dirty="0"/>
              <a:t>Welcoming of different faith groups. As an organisation it is important to understand the close relationship that exists between ethnicity, culture and faith when looking to make rugby more accessible.</a:t>
            </a:r>
          </a:p>
        </p:txBody>
      </p:sp>
    </p:spTree>
    <p:extLst>
      <p:ext uri="{BB962C8B-B14F-4D97-AF65-F5344CB8AC3E}">
        <p14:creationId xmlns:p14="http://schemas.microsoft.com/office/powerpoint/2010/main" val="4104265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8DCCF79-A217-E46F-07CF-50656BAC2620}"/>
              </a:ext>
            </a:extLst>
          </p:cNvPr>
          <p:cNvSpPr>
            <a:spLocks noGrp="1"/>
          </p:cNvSpPr>
          <p:nvPr>
            <p:ph type="title"/>
          </p:nvPr>
        </p:nvSpPr>
        <p:spPr/>
        <p:txBody>
          <a:bodyPr/>
          <a:lstStyle/>
          <a:p>
            <a:r>
              <a:rPr lang="en-GB" sz="3200" dirty="0"/>
              <a:t>What is good Practice? </a:t>
            </a:r>
          </a:p>
        </p:txBody>
      </p:sp>
      <p:pic>
        <p:nvPicPr>
          <p:cNvPr id="9" name="Content Placeholder 8">
            <a:extLst>
              <a:ext uri="{FF2B5EF4-FFF2-40B4-BE49-F238E27FC236}">
                <a16:creationId xmlns:a16="http://schemas.microsoft.com/office/drawing/2014/main" id="{34710FCD-248C-7EFD-25AF-5BE4516C2EAD}"/>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3588"/>
          <a:stretch/>
        </p:blipFill>
        <p:spPr>
          <a:xfrm>
            <a:off x="6690904" y="1119271"/>
            <a:ext cx="4785170" cy="4619457"/>
          </a:xfrm>
          <a:prstGeom prst="rect">
            <a:avLst/>
          </a:prstGeom>
        </p:spPr>
      </p:pic>
      <p:pic>
        <p:nvPicPr>
          <p:cNvPr id="3" name="Picture 2">
            <a:extLst>
              <a:ext uri="{FF2B5EF4-FFF2-40B4-BE49-F238E27FC236}">
                <a16:creationId xmlns:a16="http://schemas.microsoft.com/office/drawing/2014/main" id="{E905C09E-977E-DB50-EB34-B4007FB3B1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5926" y="1119271"/>
            <a:ext cx="6159276" cy="4619457"/>
          </a:xfrm>
          <a:prstGeom prst="rect">
            <a:avLst/>
          </a:prstGeom>
        </p:spPr>
      </p:pic>
    </p:spTree>
    <p:extLst>
      <p:ext uri="{BB962C8B-B14F-4D97-AF65-F5344CB8AC3E}">
        <p14:creationId xmlns:p14="http://schemas.microsoft.com/office/powerpoint/2010/main" val="3529960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8DCCF79-A217-E46F-07CF-50656BAC2620}"/>
              </a:ext>
            </a:extLst>
          </p:cNvPr>
          <p:cNvSpPr>
            <a:spLocks noGrp="1"/>
          </p:cNvSpPr>
          <p:nvPr>
            <p:ph type="title"/>
          </p:nvPr>
        </p:nvSpPr>
        <p:spPr>
          <a:xfrm>
            <a:off x="838200" y="496186"/>
            <a:ext cx="10515600" cy="530919"/>
          </a:xfrm>
        </p:spPr>
        <p:txBody>
          <a:bodyPr/>
          <a:lstStyle/>
          <a:p>
            <a:r>
              <a:rPr lang="en-GB" sz="3200" dirty="0">
                <a:latin typeface="Choplin Medium-DEMO"/>
                <a:ea typeface="Calibri" panose="020F0502020204030204" pitchFamily="34" charset="0"/>
                <a:cs typeface="Times New Roman" panose="02020603050405020304" pitchFamily="18" charset="0"/>
              </a:rPr>
              <a:t>How Can we Achieve this? – Activity and Facilities</a:t>
            </a:r>
            <a:br>
              <a:rPr lang="en-GB" sz="3200" dirty="0">
                <a:latin typeface="Calibri" panose="020F0502020204030204" pitchFamily="34" charset="0"/>
                <a:ea typeface="Calibri" panose="020F0502020204030204" pitchFamily="34" charset="0"/>
                <a:cs typeface="Times New Roman" panose="02020603050405020304" pitchFamily="18" charset="0"/>
              </a:rPr>
            </a:br>
            <a:endParaRPr lang="en-GB" sz="3200" dirty="0"/>
          </a:p>
        </p:txBody>
      </p:sp>
      <p:sp>
        <p:nvSpPr>
          <p:cNvPr id="10" name="TextBox 9">
            <a:extLst>
              <a:ext uri="{FF2B5EF4-FFF2-40B4-BE49-F238E27FC236}">
                <a16:creationId xmlns:a16="http://schemas.microsoft.com/office/drawing/2014/main" id="{C1BE0219-CC5A-3AA7-2D22-0E22305864DD}"/>
              </a:ext>
            </a:extLst>
          </p:cNvPr>
          <p:cNvSpPr txBox="1"/>
          <p:nvPr/>
        </p:nvSpPr>
        <p:spPr>
          <a:xfrm>
            <a:off x="623777" y="1304260"/>
            <a:ext cx="7506586" cy="369332"/>
          </a:xfrm>
          <a:prstGeom prst="rect">
            <a:avLst/>
          </a:prstGeom>
          <a:noFill/>
        </p:spPr>
        <p:txBody>
          <a:bodyPr wrap="square" rtlCol="0">
            <a:spAutoFit/>
          </a:bodyPr>
          <a:lstStyle/>
          <a:p>
            <a:endParaRPr lang="en-GB" dirty="0">
              <a:solidFill>
                <a:schemeClr val="bg1"/>
              </a:solidFill>
              <a:latin typeface="Choplin ExtraLight" panose="00000400000000000000" pitchFamily="50" charset="0"/>
            </a:endParaRPr>
          </a:p>
        </p:txBody>
      </p:sp>
      <p:sp>
        <p:nvSpPr>
          <p:cNvPr id="3" name="Content Placeholder 2">
            <a:extLst>
              <a:ext uri="{FF2B5EF4-FFF2-40B4-BE49-F238E27FC236}">
                <a16:creationId xmlns:a16="http://schemas.microsoft.com/office/drawing/2014/main" id="{23FA4E82-0946-13C2-BB10-216399E3E3A3}"/>
              </a:ext>
            </a:extLst>
          </p:cNvPr>
          <p:cNvSpPr>
            <a:spLocks noGrp="1"/>
          </p:cNvSpPr>
          <p:nvPr>
            <p:ph idx="1"/>
          </p:nvPr>
        </p:nvSpPr>
        <p:spPr/>
        <p:txBody>
          <a:bodyPr/>
          <a:lstStyle/>
          <a:p>
            <a:r>
              <a:rPr lang="en-GB" sz="1800" b="1" dirty="0">
                <a:effectLst>
                  <a:outerShdw blurRad="38100" dist="38100" dir="2700000" algn="tl">
                    <a:srgbClr val="000000">
                      <a:alpha val="43137"/>
                    </a:srgbClr>
                  </a:outerShdw>
                </a:effectLst>
              </a:rPr>
              <a:t>Talking</a:t>
            </a:r>
            <a:r>
              <a:rPr lang="en-GB" sz="1800" dirty="0"/>
              <a:t> to and </a:t>
            </a:r>
            <a:r>
              <a:rPr lang="en-GB" sz="1800" b="1" dirty="0">
                <a:effectLst>
                  <a:outerShdw blurRad="38100" dist="38100" dir="2700000" algn="tl">
                    <a:srgbClr val="000000">
                      <a:alpha val="43137"/>
                    </a:srgbClr>
                  </a:outerShdw>
                </a:effectLst>
              </a:rPr>
              <a:t>engaging</a:t>
            </a:r>
            <a:r>
              <a:rPr lang="en-GB" sz="1800" dirty="0"/>
              <a:t> with participants and volunteers from ethnically diverse communities who may already be involved with our organisation or from your local community to identify their specific </a:t>
            </a:r>
            <a:r>
              <a:rPr lang="en-GB" sz="1800" b="1" dirty="0">
                <a:effectLst>
                  <a:outerShdw blurRad="38100" dist="38100" dir="2700000" algn="tl">
                    <a:srgbClr val="000000">
                      <a:alpha val="43137"/>
                    </a:srgbClr>
                  </a:outerShdw>
                </a:effectLst>
              </a:rPr>
              <a:t>needs</a:t>
            </a:r>
            <a:r>
              <a:rPr lang="en-GB" sz="1800" dirty="0"/>
              <a:t>, </a:t>
            </a:r>
            <a:r>
              <a:rPr lang="en-GB" sz="1800" b="1" dirty="0">
                <a:effectLst>
                  <a:outerShdw blurRad="38100" dist="38100" dir="2700000" algn="tl">
                    <a:srgbClr val="000000">
                      <a:alpha val="43137"/>
                    </a:srgbClr>
                  </a:outerShdw>
                </a:effectLst>
              </a:rPr>
              <a:t>wants</a:t>
            </a:r>
            <a:r>
              <a:rPr lang="en-GB" sz="1800" dirty="0"/>
              <a:t> and any </a:t>
            </a:r>
            <a:r>
              <a:rPr lang="en-GB" sz="1800" b="1" dirty="0">
                <a:effectLst>
                  <a:outerShdw blurRad="38100" dist="38100" dir="2700000" algn="tl">
                    <a:srgbClr val="000000">
                      <a:alpha val="43137"/>
                    </a:srgbClr>
                  </a:outerShdw>
                </a:effectLst>
              </a:rPr>
              <a:t>barriers</a:t>
            </a:r>
            <a:r>
              <a:rPr lang="en-GB" sz="1800" dirty="0"/>
              <a:t> that might stop them from being involved.</a:t>
            </a:r>
          </a:p>
          <a:p>
            <a:r>
              <a:rPr lang="en-GB" sz="1800" b="1" dirty="0">
                <a:effectLst>
                  <a:outerShdw blurRad="38100" dist="38100" dir="2700000" algn="tl">
                    <a:srgbClr val="000000">
                      <a:alpha val="43137"/>
                    </a:srgbClr>
                  </a:outerShdw>
                </a:effectLst>
              </a:rPr>
              <a:t>Be flexible </a:t>
            </a:r>
            <a:r>
              <a:rPr lang="en-GB" sz="1800" dirty="0"/>
              <a:t>around kit and sports clothing that participants can wear. This could include allowing tracksuits to be worn instead of shorts.</a:t>
            </a:r>
          </a:p>
          <a:p>
            <a:r>
              <a:rPr lang="en-GB" sz="1800" b="1" dirty="0">
                <a:effectLst>
                  <a:outerShdw blurRad="38100" dist="38100" dir="2700000" algn="tl">
                    <a:srgbClr val="000000">
                      <a:alpha val="43137"/>
                    </a:srgbClr>
                  </a:outerShdw>
                </a:effectLst>
              </a:rPr>
              <a:t>Consider the timing </a:t>
            </a:r>
            <a:r>
              <a:rPr lang="en-GB" sz="1800" dirty="0"/>
              <a:t>of your offer. Many people from ethnic communities may belong to faith groups so will have particular times where they will not be able to attend sessions. Speak to the lead for groups or schools to find out what works best for them.</a:t>
            </a:r>
          </a:p>
          <a:p>
            <a:r>
              <a:rPr lang="en-GB" sz="1800" b="1" dirty="0">
                <a:effectLst>
                  <a:outerShdw blurRad="38100" dist="38100" dir="2700000" algn="tl">
                    <a:srgbClr val="000000">
                      <a:alpha val="43137"/>
                    </a:srgbClr>
                  </a:outerShdw>
                </a:effectLst>
              </a:rPr>
              <a:t>Connect</a:t>
            </a:r>
            <a:r>
              <a:rPr lang="en-GB" sz="1800" dirty="0"/>
              <a:t> with other local groups who have a reputation of being inclusive to seek advice on running and adapting sessions and activities. This can help make those from ethnically diverse communities more comfortable and confident to attend your sessions.</a:t>
            </a:r>
          </a:p>
          <a:p>
            <a:r>
              <a:rPr lang="en-GB" sz="1800" dirty="0"/>
              <a:t>Consider offering activities for different genders if necessary.</a:t>
            </a:r>
          </a:p>
        </p:txBody>
      </p:sp>
    </p:spTree>
    <p:extLst>
      <p:ext uri="{BB962C8B-B14F-4D97-AF65-F5344CB8AC3E}">
        <p14:creationId xmlns:p14="http://schemas.microsoft.com/office/powerpoint/2010/main" val="302163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8DCCF79-A217-E46F-07CF-50656BAC2620}"/>
              </a:ext>
            </a:extLst>
          </p:cNvPr>
          <p:cNvSpPr>
            <a:spLocks noGrp="1"/>
          </p:cNvSpPr>
          <p:nvPr>
            <p:ph type="title"/>
          </p:nvPr>
        </p:nvSpPr>
        <p:spPr>
          <a:xfrm>
            <a:off x="838200" y="496186"/>
            <a:ext cx="10515600" cy="530919"/>
          </a:xfrm>
        </p:spPr>
        <p:txBody>
          <a:bodyPr/>
          <a:lstStyle/>
          <a:p>
            <a:r>
              <a:rPr lang="en-GB" sz="3200" dirty="0">
                <a:latin typeface="Choplin Medium-DEMO"/>
                <a:ea typeface="Calibri" panose="020F0502020204030204" pitchFamily="34" charset="0"/>
                <a:cs typeface="Times New Roman" panose="02020603050405020304" pitchFamily="18" charset="0"/>
              </a:rPr>
              <a:t>How Can we Achieve this? – Activity and Facilities</a:t>
            </a:r>
            <a:br>
              <a:rPr lang="en-GB" sz="3200" dirty="0">
                <a:latin typeface="Calibri" panose="020F0502020204030204" pitchFamily="34" charset="0"/>
                <a:ea typeface="Calibri" panose="020F0502020204030204" pitchFamily="34" charset="0"/>
                <a:cs typeface="Times New Roman" panose="02020603050405020304" pitchFamily="18" charset="0"/>
              </a:rPr>
            </a:br>
            <a:endParaRPr lang="en-GB" sz="3200" dirty="0"/>
          </a:p>
        </p:txBody>
      </p:sp>
      <p:sp>
        <p:nvSpPr>
          <p:cNvPr id="10" name="TextBox 9">
            <a:extLst>
              <a:ext uri="{FF2B5EF4-FFF2-40B4-BE49-F238E27FC236}">
                <a16:creationId xmlns:a16="http://schemas.microsoft.com/office/drawing/2014/main" id="{C1BE0219-CC5A-3AA7-2D22-0E22305864DD}"/>
              </a:ext>
            </a:extLst>
          </p:cNvPr>
          <p:cNvSpPr txBox="1"/>
          <p:nvPr/>
        </p:nvSpPr>
        <p:spPr>
          <a:xfrm>
            <a:off x="623777" y="1304260"/>
            <a:ext cx="7506586" cy="369332"/>
          </a:xfrm>
          <a:prstGeom prst="rect">
            <a:avLst/>
          </a:prstGeom>
          <a:noFill/>
        </p:spPr>
        <p:txBody>
          <a:bodyPr wrap="square" rtlCol="0">
            <a:spAutoFit/>
          </a:bodyPr>
          <a:lstStyle/>
          <a:p>
            <a:endParaRPr lang="en-GB" dirty="0">
              <a:solidFill>
                <a:schemeClr val="bg1"/>
              </a:solidFill>
              <a:latin typeface="Choplin ExtraLight" panose="00000400000000000000" pitchFamily="50" charset="0"/>
            </a:endParaRPr>
          </a:p>
        </p:txBody>
      </p:sp>
      <p:sp>
        <p:nvSpPr>
          <p:cNvPr id="3" name="Content Placeholder 2">
            <a:extLst>
              <a:ext uri="{FF2B5EF4-FFF2-40B4-BE49-F238E27FC236}">
                <a16:creationId xmlns:a16="http://schemas.microsoft.com/office/drawing/2014/main" id="{23FA4E82-0946-13C2-BB10-216399E3E3A3}"/>
              </a:ext>
            </a:extLst>
          </p:cNvPr>
          <p:cNvSpPr>
            <a:spLocks noGrp="1"/>
          </p:cNvSpPr>
          <p:nvPr>
            <p:ph idx="1"/>
          </p:nvPr>
        </p:nvSpPr>
        <p:spPr/>
        <p:txBody>
          <a:bodyPr/>
          <a:lstStyle/>
          <a:p>
            <a:r>
              <a:rPr lang="en-GB" sz="1800" dirty="0"/>
              <a:t>People from ethnically diverse communities can favour activities that can be pursued in </a:t>
            </a:r>
            <a:r>
              <a:rPr lang="en-GB" sz="1800" b="1" dirty="0">
                <a:effectLst>
                  <a:outerShdw blurRad="38100" dist="38100" dir="2700000" algn="tl">
                    <a:srgbClr val="000000">
                      <a:alpha val="43137"/>
                    </a:srgbClr>
                  </a:outerShdw>
                </a:effectLst>
              </a:rPr>
              <a:t>less competitive </a:t>
            </a:r>
            <a:r>
              <a:rPr lang="en-GB" sz="1800" dirty="0"/>
              <a:t>environments.</a:t>
            </a:r>
          </a:p>
          <a:p>
            <a:r>
              <a:rPr lang="en-GB" sz="1800" dirty="0"/>
              <a:t>Involve </a:t>
            </a:r>
            <a:r>
              <a:rPr lang="en-GB" sz="1800" b="1" dirty="0">
                <a:effectLst>
                  <a:outerShdw blurRad="38100" dist="38100" dir="2700000" algn="tl">
                    <a:srgbClr val="000000">
                      <a:alpha val="43137"/>
                    </a:srgbClr>
                  </a:outerShdw>
                </a:effectLst>
              </a:rPr>
              <a:t>friends and family</a:t>
            </a:r>
            <a:r>
              <a:rPr lang="en-GB" sz="1800" dirty="0"/>
              <a:t>. Use taster and drop-in sessions with ‘invite a friend or family member’ to give people the confidence to try out your activities with the support of their friends or family.</a:t>
            </a:r>
          </a:p>
          <a:p>
            <a:r>
              <a:rPr lang="en-GB" sz="1800" dirty="0"/>
              <a:t>Consider if your facilities allow for sufficient </a:t>
            </a:r>
            <a:r>
              <a:rPr lang="en-GB" sz="1800" b="1" dirty="0">
                <a:effectLst>
                  <a:outerShdw blurRad="38100" dist="38100" dir="2700000" algn="tl">
                    <a:srgbClr val="000000">
                      <a:alpha val="43137"/>
                    </a:srgbClr>
                  </a:outerShdw>
                </a:effectLst>
              </a:rPr>
              <a:t>privacy</a:t>
            </a:r>
            <a:r>
              <a:rPr lang="en-GB" sz="1800" dirty="0"/>
              <a:t> in activity spaces and changing areas.</a:t>
            </a:r>
          </a:p>
          <a:p>
            <a:r>
              <a:rPr lang="en-GB" sz="1800" dirty="0"/>
              <a:t>Carry out </a:t>
            </a:r>
            <a:r>
              <a:rPr lang="en-GB" sz="1800" b="1" dirty="0">
                <a:effectLst>
                  <a:outerShdw blurRad="38100" dist="38100" dir="2700000" algn="tl">
                    <a:srgbClr val="000000">
                      <a:alpha val="43137"/>
                    </a:srgbClr>
                  </a:outerShdw>
                </a:effectLst>
              </a:rPr>
              <a:t>research</a:t>
            </a:r>
            <a:r>
              <a:rPr lang="en-GB" sz="1800" dirty="0"/>
              <a:t>, to understand the diversity within your local community and be specific in terms of the groups within the community you wish to engage and recruit. If possible, speak to local community leaders to gain a greater insight to enable you to tailor your approach and communication.</a:t>
            </a:r>
          </a:p>
          <a:p>
            <a:r>
              <a:rPr lang="en-GB" sz="1800" dirty="0"/>
              <a:t>Be willing to </a:t>
            </a:r>
            <a:r>
              <a:rPr lang="en-GB" sz="1800" b="1" dirty="0">
                <a:effectLst>
                  <a:outerShdw blurRad="38100" dist="38100" dir="2700000" algn="tl">
                    <a:srgbClr val="000000">
                      <a:alpha val="43137"/>
                    </a:srgbClr>
                  </a:outerShdw>
                </a:effectLst>
              </a:rPr>
              <a:t>ask</a:t>
            </a:r>
            <a:r>
              <a:rPr lang="en-GB" sz="1800" dirty="0"/>
              <a:t> where participants would feel most comfortable to take part in sessions or events and </a:t>
            </a:r>
            <a:r>
              <a:rPr lang="en-GB" sz="1800" b="1" dirty="0">
                <a:effectLst>
                  <a:outerShdw blurRad="38100" dist="38100" dir="2700000" algn="tl">
                    <a:srgbClr val="000000">
                      <a:alpha val="43137"/>
                    </a:srgbClr>
                  </a:outerShdw>
                </a:effectLst>
              </a:rPr>
              <a:t>adapt </a:t>
            </a:r>
            <a:r>
              <a:rPr lang="en-GB" sz="1800" dirty="0"/>
              <a:t>to their needs.</a:t>
            </a:r>
          </a:p>
        </p:txBody>
      </p:sp>
    </p:spTree>
    <p:extLst>
      <p:ext uri="{BB962C8B-B14F-4D97-AF65-F5344CB8AC3E}">
        <p14:creationId xmlns:p14="http://schemas.microsoft.com/office/powerpoint/2010/main" val="803867504"/>
      </p:ext>
    </p:extLst>
  </p:cSld>
  <p:clrMapOvr>
    <a:masterClrMapping/>
  </p:clrMapOvr>
</p:sld>
</file>

<file path=ppt/theme/theme1.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ibbon Presentation v1 (1)" id="{84F99A0B-C3DB-4D8C-A714-F9FE849198DE}" vid="{0BE74947-DFC1-4B9A-A547-9D36EE526A75}"/>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ibbon Presentation v1 (1)" id="{84F99A0B-C3DB-4D8C-A714-F9FE849198DE}" vid="{3EBB102B-6632-4AD8-A736-3DE696C13DD5}"/>
    </a:ext>
  </a:extLst>
</a:theme>
</file>

<file path=ppt/theme/theme3.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ibbon Presentation v1 (1)" id="{84F99A0B-C3DB-4D8C-A714-F9FE849198DE}" vid="{65E4836E-EFCB-4A8E-B6EA-9BD9C2E63AFF}"/>
    </a:ext>
  </a:extLst>
</a:theme>
</file>

<file path=ppt/theme/theme4.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ibbon Presentation v1 (1)" id="{84F99A0B-C3DB-4D8C-A714-F9FE849198DE}" vid="{B1CAC401-38A5-4D3F-BBB8-C17916869A66}"/>
    </a:ext>
  </a:ext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ibbon Presentation v1 (1)" id="{84F99A0B-C3DB-4D8C-A714-F9FE849198DE}" vid="{10D83DDD-8132-4CDB-B93B-FB08E845466B}"/>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WRU Template</Template>
  <TotalTime>0</TotalTime>
  <Words>1894</Words>
  <Application>Microsoft Office PowerPoint</Application>
  <PresentationFormat>Widescreen</PresentationFormat>
  <Paragraphs>123</Paragraphs>
  <Slides>14</Slides>
  <Notes>9</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14</vt:i4>
      </vt:variant>
    </vt:vector>
  </HeadingPairs>
  <TitlesOfParts>
    <vt:vector size="25" baseType="lpstr">
      <vt:lpstr>Arial</vt:lpstr>
      <vt:lpstr>Calibri</vt:lpstr>
      <vt:lpstr>Choplin ExtraLight</vt:lpstr>
      <vt:lpstr>Choplin ExtraLight-DEMO</vt:lpstr>
      <vt:lpstr>Choplin Medium</vt:lpstr>
      <vt:lpstr>Choplin Medium-DEMO</vt:lpstr>
      <vt:lpstr>4_Custom Design</vt:lpstr>
      <vt:lpstr>2_Custom Design</vt:lpstr>
      <vt:lpstr>6_Custom Design</vt:lpstr>
      <vt:lpstr>5_Custom Design</vt:lpstr>
      <vt:lpstr>3_Custom Design</vt:lpstr>
      <vt:lpstr>Coaching Ethnically Diverse Communities </vt:lpstr>
      <vt:lpstr>Introduction</vt:lpstr>
      <vt:lpstr>Community Department</vt:lpstr>
      <vt:lpstr>Why is it important to be inclusive?</vt:lpstr>
      <vt:lpstr>Barriers</vt:lpstr>
      <vt:lpstr>What are the benefits of being inclusive to EDCs? </vt:lpstr>
      <vt:lpstr>What is good Practice? </vt:lpstr>
      <vt:lpstr>How Can we Achieve this? – Activity and Facilities </vt:lpstr>
      <vt:lpstr>How Can we Achieve this? – Activity and Facilities </vt:lpstr>
      <vt:lpstr>How Can we Achieve this? – Marketing &amp; Comms </vt:lpstr>
      <vt:lpstr>How Can we Achieve this? – Role Models &amp; Events </vt:lpstr>
      <vt:lpstr>How Can we Achieve this? – Organisational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Disability Rugby  Our Vision: More Disabled People,  More Often And With More Enjoyment</dc:title>
  <dc:creator>ospreys186@yahoo.co.uk</dc:creator>
  <cp:lastModifiedBy>Darren Carew (He/Him)</cp:lastModifiedBy>
  <cp:revision>138</cp:revision>
  <dcterms:created xsi:type="dcterms:W3CDTF">2018-04-10T10:06:46Z</dcterms:created>
  <dcterms:modified xsi:type="dcterms:W3CDTF">2023-07-18T14:19:16Z</dcterms:modified>
</cp:coreProperties>
</file>