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3" r:id="rId4"/>
    <p:sldId id="305" r:id="rId5"/>
    <p:sldId id="264" r:id="rId6"/>
    <p:sldId id="295" r:id="rId7"/>
    <p:sldId id="296" r:id="rId8"/>
    <p:sldId id="297" r:id="rId9"/>
    <p:sldId id="298" r:id="rId10"/>
    <p:sldId id="302" r:id="rId11"/>
    <p:sldId id="307" r:id="rId12"/>
    <p:sldId id="306" r:id="rId13"/>
    <p:sldId id="300" r:id="rId14"/>
    <p:sldId id="3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9252"/>
  </p:normalViewPr>
  <p:slideViewPr>
    <p:cSldViewPr snapToGrid="0" showGuides="1">
      <p:cViewPr varScale="1">
        <p:scale>
          <a:sx n="114" d="100"/>
          <a:sy n="114" d="100"/>
        </p:scale>
        <p:origin x="9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8495FE-614B-F844-9294-BA064052D5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A88B02-3A22-4D42-BB17-86015F530BA4}">
      <dgm:prSet custT="1"/>
      <dgm:spPr>
        <a:solidFill>
          <a:schemeClr val="accent2"/>
        </a:solidFill>
      </dgm:spPr>
      <dgm:t>
        <a:bodyPr/>
        <a:lstStyle/>
        <a:p>
          <a:r>
            <a:rPr lang="en-GB" sz="1600" b="0" i="0" u="none" dirty="0">
              <a:latin typeface="+mj-lt"/>
            </a:rPr>
            <a:t>A quality assurance process sets clear expectations and standards from the start.</a:t>
          </a:r>
        </a:p>
        <a:p>
          <a:r>
            <a:rPr lang="en-GB" sz="1600" b="0" i="0" u="none" dirty="0">
              <a:latin typeface="+mj-lt"/>
            </a:rPr>
            <a:t> There’s less room for error or misunderstandings when people know what is expected of them.</a:t>
          </a:r>
          <a:endParaRPr lang="en-GB" sz="1600" dirty="0">
            <a:latin typeface="+mj-lt"/>
          </a:endParaRPr>
        </a:p>
      </dgm:t>
    </dgm:pt>
    <dgm:pt modelId="{BA9AAE48-BBB5-9A4A-9A50-882D7AC9435A}" type="parTrans" cxnId="{3E78A8B4-B454-DA40-B436-702373CF8027}">
      <dgm:prSet/>
      <dgm:spPr/>
      <dgm:t>
        <a:bodyPr/>
        <a:lstStyle/>
        <a:p>
          <a:endParaRPr lang="en-GB"/>
        </a:p>
      </dgm:t>
    </dgm:pt>
    <dgm:pt modelId="{CF5674FD-B7ED-A547-BBF6-6F6D39F9A844}" type="sibTrans" cxnId="{3E78A8B4-B454-DA40-B436-702373CF8027}">
      <dgm:prSet/>
      <dgm:spPr/>
      <dgm:t>
        <a:bodyPr/>
        <a:lstStyle/>
        <a:p>
          <a:endParaRPr lang="en-GB"/>
        </a:p>
      </dgm:t>
    </dgm:pt>
    <dgm:pt modelId="{2152B965-11FB-044C-9F9B-13F51212132A}">
      <dgm:prSet custT="1"/>
      <dgm:spPr>
        <a:solidFill>
          <a:srgbClr val="C00000"/>
        </a:solidFill>
      </dgm:spPr>
      <dgm:t>
        <a:bodyPr/>
        <a:lstStyle/>
        <a:p>
          <a:r>
            <a:rPr lang="en-GB" sz="1600" b="0" i="0" u="none" dirty="0">
              <a:latin typeface="+mj-lt"/>
            </a:rPr>
            <a:t>When educators understand what’s expected of them, they are less stressed and better able to focus on meeting established standards. </a:t>
          </a:r>
          <a:endParaRPr lang="en-GB" sz="1600" dirty="0">
            <a:latin typeface="+mj-lt"/>
          </a:endParaRPr>
        </a:p>
      </dgm:t>
    </dgm:pt>
    <dgm:pt modelId="{DFE70561-660E-DD4B-9BBA-E3BB143E6ECB}" type="parTrans" cxnId="{F5FB11F7-4D73-CA49-BB73-92AB3E6D6C7C}">
      <dgm:prSet/>
      <dgm:spPr/>
      <dgm:t>
        <a:bodyPr/>
        <a:lstStyle/>
        <a:p>
          <a:endParaRPr lang="en-GB"/>
        </a:p>
      </dgm:t>
    </dgm:pt>
    <dgm:pt modelId="{2E2C3481-C03D-B44E-B361-3B2DA3B1D233}" type="sibTrans" cxnId="{F5FB11F7-4D73-CA49-BB73-92AB3E6D6C7C}">
      <dgm:prSet/>
      <dgm:spPr/>
      <dgm:t>
        <a:bodyPr/>
        <a:lstStyle/>
        <a:p>
          <a:endParaRPr lang="en-GB"/>
        </a:p>
      </dgm:t>
    </dgm:pt>
    <dgm:pt modelId="{A079FDE1-B254-EB45-8A2C-0B84B2FB40E9}">
      <dgm:prSet custT="1"/>
      <dgm:spPr>
        <a:solidFill>
          <a:schemeClr val="accent3"/>
        </a:solidFill>
      </dgm:spPr>
      <dgm:t>
        <a:bodyPr/>
        <a:lstStyle/>
        <a:p>
          <a:r>
            <a:rPr lang="en-GB" sz="1400" b="0" i="0" u="none" dirty="0">
              <a:latin typeface="+mj-lt"/>
            </a:rPr>
            <a:t>The positive impact of quality assurance also extends to their trust in us. </a:t>
          </a:r>
        </a:p>
        <a:p>
          <a:r>
            <a:rPr lang="en-GB" sz="1400" b="0" i="0" u="none" dirty="0">
              <a:latin typeface="+mj-lt"/>
            </a:rPr>
            <a:t>Enacting quality assurance processes proves to educators that “quality” isn’t just an empty buzzword, but there are systems in place to enable all to grow and thrive.</a:t>
          </a:r>
          <a:endParaRPr lang="en-GB" sz="1400" dirty="0">
            <a:latin typeface="+mj-lt"/>
          </a:endParaRPr>
        </a:p>
      </dgm:t>
    </dgm:pt>
    <dgm:pt modelId="{720F60C6-D5DC-DF46-9772-A9CB6C56DB9B}" type="parTrans" cxnId="{7AADD708-29C4-6449-A970-57BBEE8CC6A3}">
      <dgm:prSet/>
      <dgm:spPr/>
      <dgm:t>
        <a:bodyPr/>
        <a:lstStyle/>
        <a:p>
          <a:endParaRPr lang="en-GB"/>
        </a:p>
      </dgm:t>
    </dgm:pt>
    <dgm:pt modelId="{1C14CEDE-98B8-304A-A737-A78233D1F5D7}" type="sibTrans" cxnId="{7AADD708-29C4-6449-A970-57BBEE8CC6A3}">
      <dgm:prSet/>
      <dgm:spPr/>
      <dgm:t>
        <a:bodyPr/>
        <a:lstStyle/>
        <a:p>
          <a:endParaRPr lang="en-GB"/>
        </a:p>
      </dgm:t>
    </dgm:pt>
    <dgm:pt modelId="{ED87462E-285E-7844-A630-B99B4EBA0EC0}" type="pres">
      <dgm:prSet presAssocID="{1E8495FE-614B-F844-9294-BA064052D521}" presName="CompostProcess" presStyleCnt="0">
        <dgm:presLayoutVars>
          <dgm:dir/>
          <dgm:resizeHandles val="exact"/>
        </dgm:presLayoutVars>
      </dgm:prSet>
      <dgm:spPr/>
    </dgm:pt>
    <dgm:pt modelId="{DA279250-72B7-6E40-A754-D62E6E92684F}" type="pres">
      <dgm:prSet presAssocID="{1E8495FE-614B-F844-9294-BA064052D521}" presName="arrow" presStyleLbl="bgShp" presStyleIdx="0" presStyleCnt="1"/>
      <dgm:spPr/>
    </dgm:pt>
    <dgm:pt modelId="{8B88BC2E-3834-0549-A34E-CA7BEC528F93}" type="pres">
      <dgm:prSet presAssocID="{1E8495FE-614B-F844-9294-BA064052D521}" presName="linearProcess" presStyleCnt="0"/>
      <dgm:spPr/>
    </dgm:pt>
    <dgm:pt modelId="{70C6AE1D-781A-D046-88B7-0F3480F23858}" type="pres">
      <dgm:prSet presAssocID="{79A88B02-3A22-4D42-BB17-86015F530BA4}" presName="textNode" presStyleLbl="node1" presStyleIdx="0" presStyleCnt="3">
        <dgm:presLayoutVars>
          <dgm:bulletEnabled val="1"/>
        </dgm:presLayoutVars>
      </dgm:prSet>
      <dgm:spPr/>
    </dgm:pt>
    <dgm:pt modelId="{C6DBE1CC-8C41-B942-AC90-8E6FB3728F5E}" type="pres">
      <dgm:prSet presAssocID="{CF5674FD-B7ED-A547-BBF6-6F6D39F9A844}" presName="sibTrans" presStyleCnt="0"/>
      <dgm:spPr/>
    </dgm:pt>
    <dgm:pt modelId="{969C0394-163F-7E41-A9B0-8CC109742254}" type="pres">
      <dgm:prSet presAssocID="{2152B965-11FB-044C-9F9B-13F51212132A}" presName="textNode" presStyleLbl="node1" presStyleIdx="1" presStyleCnt="3">
        <dgm:presLayoutVars>
          <dgm:bulletEnabled val="1"/>
        </dgm:presLayoutVars>
      </dgm:prSet>
      <dgm:spPr/>
    </dgm:pt>
    <dgm:pt modelId="{EEE91EFF-955C-8043-8884-CE84AFE0120B}" type="pres">
      <dgm:prSet presAssocID="{2E2C3481-C03D-B44E-B361-3B2DA3B1D233}" presName="sibTrans" presStyleCnt="0"/>
      <dgm:spPr/>
    </dgm:pt>
    <dgm:pt modelId="{EDDFC713-7B98-2C44-985D-2CC027E85506}" type="pres">
      <dgm:prSet presAssocID="{A079FDE1-B254-EB45-8A2C-0B84B2FB40E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AADD708-29C4-6449-A970-57BBEE8CC6A3}" srcId="{1E8495FE-614B-F844-9294-BA064052D521}" destId="{A079FDE1-B254-EB45-8A2C-0B84B2FB40E9}" srcOrd="2" destOrd="0" parTransId="{720F60C6-D5DC-DF46-9772-A9CB6C56DB9B}" sibTransId="{1C14CEDE-98B8-304A-A737-A78233D1F5D7}"/>
    <dgm:cxn modelId="{5AF49F48-2989-2844-9ED7-30D008AA13F1}" type="presOf" srcId="{79A88B02-3A22-4D42-BB17-86015F530BA4}" destId="{70C6AE1D-781A-D046-88B7-0F3480F23858}" srcOrd="0" destOrd="0" presId="urn:microsoft.com/office/officeart/2005/8/layout/hProcess9"/>
    <dgm:cxn modelId="{A1B60E62-8396-234C-88D4-2E4F37E27A3C}" type="presOf" srcId="{A079FDE1-B254-EB45-8A2C-0B84B2FB40E9}" destId="{EDDFC713-7B98-2C44-985D-2CC027E85506}" srcOrd="0" destOrd="0" presId="urn:microsoft.com/office/officeart/2005/8/layout/hProcess9"/>
    <dgm:cxn modelId="{13A3796B-B446-5145-8577-F7B2DD22E47B}" type="presOf" srcId="{2152B965-11FB-044C-9F9B-13F51212132A}" destId="{969C0394-163F-7E41-A9B0-8CC109742254}" srcOrd="0" destOrd="0" presId="urn:microsoft.com/office/officeart/2005/8/layout/hProcess9"/>
    <dgm:cxn modelId="{F55F4287-7149-904C-A8E4-19AACF98B82E}" type="presOf" srcId="{1E8495FE-614B-F844-9294-BA064052D521}" destId="{ED87462E-285E-7844-A630-B99B4EBA0EC0}" srcOrd="0" destOrd="0" presId="urn:microsoft.com/office/officeart/2005/8/layout/hProcess9"/>
    <dgm:cxn modelId="{3E78A8B4-B454-DA40-B436-702373CF8027}" srcId="{1E8495FE-614B-F844-9294-BA064052D521}" destId="{79A88B02-3A22-4D42-BB17-86015F530BA4}" srcOrd="0" destOrd="0" parTransId="{BA9AAE48-BBB5-9A4A-9A50-882D7AC9435A}" sibTransId="{CF5674FD-B7ED-A547-BBF6-6F6D39F9A844}"/>
    <dgm:cxn modelId="{F5FB11F7-4D73-CA49-BB73-92AB3E6D6C7C}" srcId="{1E8495FE-614B-F844-9294-BA064052D521}" destId="{2152B965-11FB-044C-9F9B-13F51212132A}" srcOrd="1" destOrd="0" parTransId="{DFE70561-660E-DD4B-9BBA-E3BB143E6ECB}" sibTransId="{2E2C3481-C03D-B44E-B361-3B2DA3B1D233}"/>
    <dgm:cxn modelId="{3CC863F0-2692-0E4A-B661-F6CA469ADD32}" type="presParOf" srcId="{ED87462E-285E-7844-A630-B99B4EBA0EC0}" destId="{DA279250-72B7-6E40-A754-D62E6E92684F}" srcOrd="0" destOrd="0" presId="urn:microsoft.com/office/officeart/2005/8/layout/hProcess9"/>
    <dgm:cxn modelId="{13103B36-1FBC-4348-8F9B-2A986C64F35C}" type="presParOf" srcId="{ED87462E-285E-7844-A630-B99B4EBA0EC0}" destId="{8B88BC2E-3834-0549-A34E-CA7BEC528F93}" srcOrd="1" destOrd="0" presId="urn:microsoft.com/office/officeart/2005/8/layout/hProcess9"/>
    <dgm:cxn modelId="{F5E9FD75-A556-154B-8472-573FA9D66CDE}" type="presParOf" srcId="{8B88BC2E-3834-0549-A34E-CA7BEC528F93}" destId="{70C6AE1D-781A-D046-88B7-0F3480F23858}" srcOrd="0" destOrd="0" presId="urn:microsoft.com/office/officeart/2005/8/layout/hProcess9"/>
    <dgm:cxn modelId="{8C728549-430D-6049-BA03-A323C8D86D4D}" type="presParOf" srcId="{8B88BC2E-3834-0549-A34E-CA7BEC528F93}" destId="{C6DBE1CC-8C41-B942-AC90-8E6FB3728F5E}" srcOrd="1" destOrd="0" presId="urn:microsoft.com/office/officeart/2005/8/layout/hProcess9"/>
    <dgm:cxn modelId="{90BAA440-B3E3-7E40-9E2B-73DB6C06E06E}" type="presParOf" srcId="{8B88BC2E-3834-0549-A34E-CA7BEC528F93}" destId="{969C0394-163F-7E41-A9B0-8CC109742254}" srcOrd="2" destOrd="0" presId="urn:microsoft.com/office/officeart/2005/8/layout/hProcess9"/>
    <dgm:cxn modelId="{76A5529D-285A-FD4C-AA17-711B547BE7E2}" type="presParOf" srcId="{8B88BC2E-3834-0549-A34E-CA7BEC528F93}" destId="{EEE91EFF-955C-8043-8884-CE84AFE0120B}" srcOrd="3" destOrd="0" presId="urn:microsoft.com/office/officeart/2005/8/layout/hProcess9"/>
    <dgm:cxn modelId="{9FB1E86E-0718-6144-9EC6-593C1463FAEF}" type="presParOf" srcId="{8B88BC2E-3834-0549-A34E-CA7BEC528F93}" destId="{EDDFC713-7B98-2C44-985D-2CC027E8550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895284-663A-B64F-A4F0-97B37095AD04}" type="doc">
      <dgm:prSet loTypeId="urn:microsoft.com/office/officeart/2005/8/layout/matrix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271807-BA1C-D448-AD9D-B7BEBDA832DF}">
      <dgm:prSet/>
      <dgm:spPr>
        <a:solidFill>
          <a:schemeClr val="accent2"/>
        </a:solidFill>
      </dgm:spPr>
      <dgm:t>
        <a:bodyPr/>
        <a:lstStyle/>
        <a:p>
          <a:r>
            <a:rPr lang="en-GB" b="1" i="0" u="none" dirty="0">
              <a:latin typeface="Choplin SemiBold" pitchFamily="2" charset="77"/>
            </a:rPr>
            <a:t>Theory Delivery </a:t>
          </a:r>
          <a:r>
            <a:rPr lang="en-GB" dirty="0">
              <a:latin typeface="+mj-lt"/>
            </a:rPr>
            <a:t>Presentations that are delivered inside or online.</a:t>
          </a:r>
        </a:p>
      </dgm:t>
    </dgm:pt>
    <dgm:pt modelId="{8F4DAEE8-C8C5-0048-B3BD-7FD52FE701E1}" type="parTrans" cxnId="{896080AE-89BC-7345-9534-FC322A862F5B}">
      <dgm:prSet/>
      <dgm:spPr/>
      <dgm:t>
        <a:bodyPr/>
        <a:lstStyle/>
        <a:p>
          <a:endParaRPr lang="en-GB"/>
        </a:p>
      </dgm:t>
    </dgm:pt>
    <dgm:pt modelId="{B87E6865-269F-FA4B-8220-123A9D645724}" type="sibTrans" cxnId="{896080AE-89BC-7345-9534-FC322A862F5B}">
      <dgm:prSet/>
      <dgm:spPr/>
      <dgm:t>
        <a:bodyPr/>
        <a:lstStyle/>
        <a:p>
          <a:endParaRPr lang="en-GB"/>
        </a:p>
      </dgm:t>
    </dgm:pt>
    <dgm:pt modelId="{A74100A4-A875-5B42-B918-D9A3A5217023}">
      <dgm:prSet/>
      <dgm:spPr>
        <a:solidFill>
          <a:schemeClr val="accent3"/>
        </a:solidFill>
      </dgm:spPr>
      <dgm:t>
        <a:bodyPr/>
        <a:lstStyle/>
        <a:p>
          <a:r>
            <a:rPr lang="en-GB" b="1" i="0" u="none" dirty="0">
              <a:latin typeface="Choplin SemiBold" pitchFamily="2" charset="77"/>
            </a:rPr>
            <a:t>Practical Delivery         </a:t>
          </a:r>
          <a:r>
            <a:rPr lang="en-GB" dirty="0">
              <a:latin typeface="+mj-lt"/>
            </a:rPr>
            <a:t>On the playing field or workshops.</a:t>
          </a:r>
        </a:p>
      </dgm:t>
    </dgm:pt>
    <dgm:pt modelId="{73BEC6CA-6603-0743-AB23-6A3A3B2F24DA}" type="parTrans" cxnId="{8498296F-2883-8A4D-A695-326FCF3E7D5D}">
      <dgm:prSet/>
      <dgm:spPr/>
      <dgm:t>
        <a:bodyPr/>
        <a:lstStyle/>
        <a:p>
          <a:endParaRPr lang="en-GB"/>
        </a:p>
      </dgm:t>
    </dgm:pt>
    <dgm:pt modelId="{37033402-FA90-9149-9998-63BDD2CEF20E}" type="sibTrans" cxnId="{8498296F-2883-8A4D-A695-326FCF3E7D5D}">
      <dgm:prSet/>
      <dgm:spPr/>
      <dgm:t>
        <a:bodyPr/>
        <a:lstStyle/>
        <a:p>
          <a:endParaRPr lang="en-GB"/>
        </a:p>
      </dgm:t>
    </dgm:pt>
    <dgm:pt modelId="{EB6295BD-5E10-CF4D-96E0-49B2A425C14C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GB" b="1" i="0" u="none" dirty="0">
              <a:latin typeface="Choplin SemiBold" pitchFamily="2" charset="77"/>
            </a:rPr>
            <a:t>Assessment </a:t>
          </a:r>
          <a:r>
            <a:rPr lang="en-GB" dirty="0">
              <a:latin typeface="+mj-lt"/>
            </a:rPr>
            <a:t> The review of a participant's performance against a set of criteria.</a:t>
          </a:r>
        </a:p>
      </dgm:t>
    </dgm:pt>
    <dgm:pt modelId="{58E9FC0A-35A6-DD47-80BA-9A11F04A2423}" type="parTrans" cxnId="{8AFC6918-F49F-9442-B707-D1E292D52BE0}">
      <dgm:prSet/>
      <dgm:spPr/>
      <dgm:t>
        <a:bodyPr/>
        <a:lstStyle/>
        <a:p>
          <a:endParaRPr lang="en-GB"/>
        </a:p>
      </dgm:t>
    </dgm:pt>
    <dgm:pt modelId="{29D7D2C6-061E-8D46-94BA-DEAC5809C667}" type="sibTrans" cxnId="{8AFC6918-F49F-9442-B707-D1E292D52BE0}">
      <dgm:prSet/>
      <dgm:spPr/>
      <dgm:t>
        <a:bodyPr/>
        <a:lstStyle/>
        <a:p>
          <a:endParaRPr lang="en-GB"/>
        </a:p>
      </dgm:t>
    </dgm:pt>
    <dgm:pt modelId="{1D0D0212-DD1E-804B-8BD9-1607A39D814B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i="0" dirty="0">
              <a:solidFill>
                <a:srgbClr val="C00000"/>
              </a:solidFill>
              <a:latin typeface="Choplin SemiBold" pitchFamily="2" charset="77"/>
            </a:rPr>
            <a:t>Subject Knowledge  </a:t>
          </a:r>
          <a:r>
            <a:rPr lang="en-GB" dirty="0">
              <a:solidFill>
                <a:srgbClr val="C00000"/>
              </a:solidFill>
              <a:latin typeface="+mj-lt"/>
            </a:rPr>
            <a:t>The knowledge that the deliverer has around their topic </a:t>
          </a:r>
        </a:p>
      </dgm:t>
    </dgm:pt>
    <dgm:pt modelId="{7F19CF65-ABA8-AC49-88AB-6C9A5048DB64}" type="parTrans" cxnId="{8CBD4642-915D-554A-BF5A-F4DFD724D77C}">
      <dgm:prSet/>
      <dgm:spPr/>
      <dgm:t>
        <a:bodyPr/>
        <a:lstStyle/>
        <a:p>
          <a:endParaRPr lang="en-GB"/>
        </a:p>
      </dgm:t>
    </dgm:pt>
    <dgm:pt modelId="{A7576B69-BE73-944F-AFBA-12FB6041ED56}" type="sibTrans" cxnId="{8CBD4642-915D-554A-BF5A-F4DFD724D77C}">
      <dgm:prSet/>
      <dgm:spPr/>
      <dgm:t>
        <a:bodyPr/>
        <a:lstStyle/>
        <a:p>
          <a:endParaRPr lang="en-GB"/>
        </a:p>
      </dgm:t>
    </dgm:pt>
    <dgm:pt modelId="{4421A4B6-4057-5E40-8B4B-7DD420668AE3}" type="pres">
      <dgm:prSet presAssocID="{C5895284-663A-B64F-A4F0-97B37095AD04}" presName="matrix" presStyleCnt="0">
        <dgm:presLayoutVars>
          <dgm:chMax val="1"/>
          <dgm:dir/>
          <dgm:resizeHandles val="exact"/>
        </dgm:presLayoutVars>
      </dgm:prSet>
      <dgm:spPr/>
    </dgm:pt>
    <dgm:pt modelId="{6DD02A4D-EC16-BC43-A048-4B2C3D2D7E7A}" type="pres">
      <dgm:prSet presAssocID="{C5895284-663A-B64F-A4F0-97B37095AD04}" presName="diamond" presStyleLbl="bgShp" presStyleIdx="0" presStyleCnt="1"/>
      <dgm:spPr/>
    </dgm:pt>
    <dgm:pt modelId="{0CF2360B-4D8D-4E43-81D6-25A78DF02CF2}" type="pres">
      <dgm:prSet presAssocID="{C5895284-663A-B64F-A4F0-97B37095AD0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320B6C9-901B-DA41-BFFC-7F3DDB4D4525}" type="pres">
      <dgm:prSet presAssocID="{C5895284-663A-B64F-A4F0-97B37095AD0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503E5DA-A660-0448-A0DF-377D05CC1384}" type="pres">
      <dgm:prSet presAssocID="{C5895284-663A-B64F-A4F0-97B37095AD0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5026728-9974-F64D-B054-E41D56933CF8}" type="pres">
      <dgm:prSet presAssocID="{C5895284-663A-B64F-A4F0-97B37095AD0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AFC6918-F49F-9442-B707-D1E292D52BE0}" srcId="{C5895284-663A-B64F-A4F0-97B37095AD04}" destId="{EB6295BD-5E10-CF4D-96E0-49B2A425C14C}" srcOrd="2" destOrd="0" parTransId="{58E9FC0A-35A6-DD47-80BA-9A11F04A2423}" sibTransId="{29D7D2C6-061E-8D46-94BA-DEAC5809C667}"/>
    <dgm:cxn modelId="{5D6A8F35-8B44-B340-AB1F-3BD9B1C866E8}" type="presOf" srcId="{FD271807-BA1C-D448-AD9D-B7BEBDA832DF}" destId="{0CF2360B-4D8D-4E43-81D6-25A78DF02CF2}" srcOrd="0" destOrd="0" presId="urn:microsoft.com/office/officeart/2005/8/layout/matrix3"/>
    <dgm:cxn modelId="{6D71F43B-6987-FA46-9027-8E91623D8370}" type="presOf" srcId="{1D0D0212-DD1E-804B-8BD9-1607A39D814B}" destId="{F5026728-9974-F64D-B054-E41D56933CF8}" srcOrd="0" destOrd="0" presId="urn:microsoft.com/office/officeart/2005/8/layout/matrix3"/>
    <dgm:cxn modelId="{8CBD4642-915D-554A-BF5A-F4DFD724D77C}" srcId="{C5895284-663A-B64F-A4F0-97B37095AD04}" destId="{1D0D0212-DD1E-804B-8BD9-1607A39D814B}" srcOrd="3" destOrd="0" parTransId="{7F19CF65-ABA8-AC49-88AB-6C9A5048DB64}" sibTransId="{A7576B69-BE73-944F-AFBA-12FB6041ED56}"/>
    <dgm:cxn modelId="{8498296F-2883-8A4D-A695-326FCF3E7D5D}" srcId="{C5895284-663A-B64F-A4F0-97B37095AD04}" destId="{A74100A4-A875-5B42-B918-D9A3A5217023}" srcOrd="1" destOrd="0" parTransId="{73BEC6CA-6603-0743-AB23-6A3A3B2F24DA}" sibTransId="{37033402-FA90-9149-9998-63BDD2CEF20E}"/>
    <dgm:cxn modelId="{0EDB3F75-3973-DD4D-9B16-6A73147280A3}" type="presOf" srcId="{A74100A4-A875-5B42-B918-D9A3A5217023}" destId="{6320B6C9-901B-DA41-BFFC-7F3DDB4D4525}" srcOrd="0" destOrd="0" presId="urn:microsoft.com/office/officeart/2005/8/layout/matrix3"/>
    <dgm:cxn modelId="{3FFE667F-3CD2-D541-9B16-CEC7D0FC42E8}" type="presOf" srcId="{EB6295BD-5E10-CF4D-96E0-49B2A425C14C}" destId="{9503E5DA-A660-0448-A0DF-377D05CC1384}" srcOrd="0" destOrd="0" presId="urn:microsoft.com/office/officeart/2005/8/layout/matrix3"/>
    <dgm:cxn modelId="{6DFEFF8D-CC1A-5242-B9FD-B51E3F62EC05}" type="presOf" srcId="{C5895284-663A-B64F-A4F0-97B37095AD04}" destId="{4421A4B6-4057-5E40-8B4B-7DD420668AE3}" srcOrd="0" destOrd="0" presId="urn:microsoft.com/office/officeart/2005/8/layout/matrix3"/>
    <dgm:cxn modelId="{896080AE-89BC-7345-9534-FC322A862F5B}" srcId="{C5895284-663A-B64F-A4F0-97B37095AD04}" destId="{FD271807-BA1C-D448-AD9D-B7BEBDA832DF}" srcOrd="0" destOrd="0" parTransId="{8F4DAEE8-C8C5-0048-B3BD-7FD52FE701E1}" sibTransId="{B87E6865-269F-FA4B-8220-123A9D645724}"/>
    <dgm:cxn modelId="{FD60C2D2-00B7-BD40-AE7B-BF8D92BEC154}" type="presParOf" srcId="{4421A4B6-4057-5E40-8B4B-7DD420668AE3}" destId="{6DD02A4D-EC16-BC43-A048-4B2C3D2D7E7A}" srcOrd="0" destOrd="0" presId="urn:microsoft.com/office/officeart/2005/8/layout/matrix3"/>
    <dgm:cxn modelId="{D9AF9665-D525-C84D-BE5E-161C84B8B79F}" type="presParOf" srcId="{4421A4B6-4057-5E40-8B4B-7DD420668AE3}" destId="{0CF2360B-4D8D-4E43-81D6-25A78DF02CF2}" srcOrd="1" destOrd="0" presId="urn:microsoft.com/office/officeart/2005/8/layout/matrix3"/>
    <dgm:cxn modelId="{A45F717D-FE43-8249-9381-058D9414A70C}" type="presParOf" srcId="{4421A4B6-4057-5E40-8B4B-7DD420668AE3}" destId="{6320B6C9-901B-DA41-BFFC-7F3DDB4D4525}" srcOrd="2" destOrd="0" presId="urn:microsoft.com/office/officeart/2005/8/layout/matrix3"/>
    <dgm:cxn modelId="{C0D1BA38-E4EB-5F48-90ED-5E75CCDF592E}" type="presParOf" srcId="{4421A4B6-4057-5E40-8B4B-7DD420668AE3}" destId="{9503E5DA-A660-0448-A0DF-377D05CC1384}" srcOrd="3" destOrd="0" presId="urn:microsoft.com/office/officeart/2005/8/layout/matrix3"/>
    <dgm:cxn modelId="{137AF4E2-5166-0C48-942D-ED534D017286}" type="presParOf" srcId="{4421A4B6-4057-5E40-8B4B-7DD420668AE3}" destId="{F5026728-9974-F64D-B054-E41D56933CF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CFDBE7-C12B-2940-BD1D-88BE0FECB1E2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E72FB19-7AE6-F74B-9C08-C722203DE80D}">
      <dgm:prSet custT="1"/>
      <dgm:spPr/>
      <dgm:t>
        <a:bodyPr/>
        <a:lstStyle/>
        <a:p>
          <a:r>
            <a:rPr lang="en-US" sz="1400" dirty="0"/>
            <a:t>The person who performs the IV will fill out a google form. (this happens in action) </a:t>
          </a:r>
          <a:endParaRPr lang="en-GB" sz="1400" dirty="0"/>
        </a:p>
      </dgm:t>
    </dgm:pt>
    <dgm:pt modelId="{5E092F39-4A7C-7244-B118-AFBA62BFEB06}" type="parTrans" cxnId="{A4F00D52-4DDC-F947-BA13-860A3A4F5582}">
      <dgm:prSet/>
      <dgm:spPr/>
      <dgm:t>
        <a:bodyPr/>
        <a:lstStyle/>
        <a:p>
          <a:endParaRPr lang="en-GB"/>
        </a:p>
      </dgm:t>
    </dgm:pt>
    <dgm:pt modelId="{268EF883-2083-B442-9125-2BEFCCF6902B}" type="sibTrans" cxnId="{A4F00D52-4DDC-F947-BA13-860A3A4F5582}">
      <dgm:prSet/>
      <dgm:spPr/>
      <dgm:t>
        <a:bodyPr/>
        <a:lstStyle/>
        <a:p>
          <a:endParaRPr lang="en-GB"/>
        </a:p>
      </dgm:t>
    </dgm:pt>
    <dgm:pt modelId="{48DDAB29-B25B-3448-9284-858852BF704E}">
      <dgm:prSet custT="1"/>
      <dgm:spPr>
        <a:solidFill>
          <a:schemeClr val="accent5"/>
        </a:solidFill>
      </dgm:spPr>
      <dgm:t>
        <a:bodyPr/>
        <a:lstStyle/>
        <a:p>
          <a:r>
            <a:rPr lang="en-US" sz="1400" dirty="0"/>
            <a:t>The CDO will take that information within 48hrs and will upload it to your personal ROA (slide previously) </a:t>
          </a:r>
          <a:endParaRPr lang="en-GB" sz="1400" dirty="0"/>
        </a:p>
      </dgm:t>
    </dgm:pt>
    <dgm:pt modelId="{1549F1F9-687E-114D-A1D1-1EB1669C553F}" type="parTrans" cxnId="{494520D5-93C3-6846-90AE-521DCC8CBFAB}">
      <dgm:prSet/>
      <dgm:spPr/>
      <dgm:t>
        <a:bodyPr/>
        <a:lstStyle/>
        <a:p>
          <a:endParaRPr lang="en-GB"/>
        </a:p>
      </dgm:t>
    </dgm:pt>
    <dgm:pt modelId="{8D52C4A3-A4F2-744B-888A-F4A448165626}" type="sibTrans" cxnId="{494520D5-93C3-6846-90AE-521DCC8CBFAB}">
      <dgm:prSet/>
      <dgm:spPr/>
      <dgm:t>
        <a:bodyPr/>
        <a:lstStyle/>
        <a:p>
          <a:endParaRPr lang="en-GB"/>
        </a:p>
      </dgm:t>
    </dgm:pt>
    <dgm:pt modelId="{0BEB2125-DF70-7448-B690-E1D9DDED9754}">
      <dgm:prSet custT="1"/>
      <dgm:spPr>
        <a:solidFill>
          <a:srgbClr val="C00000"/>
        </a:solidFill>
      </dgm:spPr>
      <dgm:t>
        <a:bodyPr/>
        <a:lstStyle/>
        <a:p>
          <a:r>
            <a:rPr lang="en-US" sz="1400" dirty="0"/>
            <a:t>On the same spreadsheet there is a space for you to reflect. (on action) </a:t>
          </a:r>
          <a:endParaRPr lang="en-GB" sz="1400" dirty="0"/>
        </a:p>
      </dgm:t>
    </dgm:pt>
    <dgm:pt modelId="{3CC3E833-AF89-0F48-8A9E-F6685DE3D7C4}" type="parTrans" cxnId="{433F6809-8894-DA48-AB22-7F967A41E28A}">
      <dgm:prSet/>
      <dgm:spPr/>
      <dgm:t>
        <a:bodyPr/>
        <a:lstStyle/>
        <a:p>
          <a:endParaRPr lang="en-GB"/>
        </a:p>
      </dgm:t>
    </dgm:pt>
    <dgm:pt modelId="{8CCC3062-5C7C-D947-B50F-0D239AD3DF07}" type="sibTrans" cxnId="{433F6809-8894-DA48-AB22-7F967A41E28A}">
      <dgm:prSet/>
      <dgm:spPr/>
      <dgm:t>
        <a:bodyPr/>
        <a:lstStyle/>
        <a:p>
          <a:endParaRPr lang="en-GB"/>
        </a:p>
      </dgm:t>
    </dgm:pt>
    <dgm:pt modelId="{C40E0CB5-E853-BB44-9FD3-33175FAEF622}">
      <dgm:prSet custT="1"/>
      <dgm:spPr>
        <a:solidFill>
          <a:schemeClr val="accent3"/>
        </a:solidFill>
      </dgm:spPr>
      <dgm:t>
        <a:bodyPr/>
        <a:lstStyle/>
        <a:p>
          <a:r>
            <a:rPr lang="en-US" sz="1400" dirty="0"/>
            <a:t>Use the colour system of Theory – Orange, Practical – Blue, Assessment – Green  to show what area you are reflecting on. </a:t>
          </a:r>
          <a:endParaRPr lang="en-GB" sz="1400" dirty="0"/>
        </a:p>
      </dgm:t>
    </dgm:pt>
    <dgm:pt modelId="{9C862370-40F6-F441-8EB0-141B773B198A}" type="parTrans" cxnId="{F2FD4E1F-6EE9-4D40-9C10-0A8DD9DAA078}">
      <dgm:prSet/>
      <dgm:spPr/>
      <dgm:t>
        <a:bodyPr/>
        <a:lstStyle/>
        <a:p>
          <a:endParaRPr lang="en-GB"/>
        </a:p>
      </dgm:t>
    </dgm:pt>
    <dgm:pt modelId="{6C3D6AB1-3A04-A844-AA50-B93120353AE1}" type="sibTrans" cxnId="{F2FD4E1F-6EE9-4D40-9C10-0A8DD9DAA078}">
      <dgm:prSet/>
      <dgm:spPr/>
      <dgm:t>
        <a:bodyPr/>
        <a:lstStyle/>
        <a:p>
          <a:endParaRPr lang="en-GB"/>
        </a:p>
      </dgm:t>
    </dgm:pt>
    <dgm:pt modelId="{9DE59B87-E388-9A41-B2E9-D0F17753998D}">
      <dgm:prSet custT="1"/>
      <dgm:spPr>
        <a:solidFill>
          <a:schemeClr val="accent5"/>
        </a:solidFill>
      </dgm:spPr>
      <dgm:t>
        <a:bodyPr/>
        <a:lstStyle/>
        <a:p>
          <a:r>
            <a:rPr lang="en-US" sz="1400" dirty="0"/>
            <a:t>Finally, the CDO will colour this green to acknowledge they have read and will follow up if needed.</a:t>
          </a:r>
          <a:endParaRPr lang="en-GB" sz="1400" dirty="0"/>
        </a:p>
      </dgm:t>
    </dgm:pt>
    <dgm:pt modelId="{04C6B192-09E2-214A-A802-4BFBD379C83F}" type="parTrans" cxnId="{D48A25C0-5FDC-1F42-8EF4-87EF2B3180CB}">
      <dgm:prSet/>
      <dgm:spPr/>
      <dgm:t>
        <a:bodyPr/>
        <a:lstStyle/>
        <a:p>
          <a:endParaRPr lang="en-GB"/>
        </a:p>
      </dgm:t>
    </dgm:pt>
    <dgm:pt modelId="{93AB587D-CE67-0E45-99B6-1951AE85C4BD}" type="sibTrans" cxnId="{D48A25C0-5FDC-1F42-8EF4-87EF2B3180CB}">
      <dgm:prSet/>
      <dgm:spPr/>
      <dgm:t>
        <a:bodyPr/>
        <a:lstStyle/>
        <a:p>
          <a:endParaRPr lang="en-GB"/>
        </a:p>
      </dgm:t>
    </dgm:pt>
    <dgm:pt modelId="{AF9428A8-F0AE-934A-974D-A294ECA3E144}" type="pres">
      <dgm:prSet presAssocID="{58CFDBE7-C12B-2940-BD1D-88BE0FECB1E2}" presName="Name0" presStyleCnt="0">
        <dgm:presLayoutVars>
          <dgm:dir/>
          <dgm:resizeHandles val="exact"/>
        </dgm:presLayoutVars>
      </dgm:prSet>
      <dgm:spPr/>
    </dgm:pt>
    <dgm:pt modelId="{1048F1DA-FC65-2A48-98C1-FC112BEDB79F}" type="pres">
      <dgm:prSet presAssocID="{58CFDBE7-C12B-2940-BD1D-88BE0FECB1E2}" presName="cycle" presStyleCnt="0"/>
      <dgm:spPr/>
    </dgm:pt>
    <dgm:pt modelId="{A1B7520F-1B60-D744-8104-4ED3C468CC68}" type="pres">
      <dgm:prSet presAssocID="{5E72FB19-7AE6-F74B-9C08-C722203DE80D}" presName="nodeFirstNode" presStyleLbl="node1" presStyleIdx="0" presStyleCnt="5" custScaleX="99391" custScaleY="108650">
        <dgm:presLayoutVars>
          <dgm:bulletEnabled val="1"/>
        </dgm:presLayoutVars>
      </dgm:prSet>
      <dgm:spPr/>
    </dgm:pt>
    <dgm:pt modelId="{5B6B3FF6-C6E0-4A4D-AEB1-B165C79D3C1B}" type="pres">
      <dgm:prSet presAssocID="{268EF883-2083-B442-9125-2BEFCCF6902B}" presName="sibTransFirstNode" presStyleLbl="bgShp" presStyleIdx="0" presStyleCnt="1"/>
      <dgm:spPr/>
    </dgm:pt>
    <dgm:pt modelId="{974E3458-62BD-FF4F-85DE-C6DB9F0BC46C}" type="pres">
      <dgm:prSet presAssocID="{48DDAB29-B25B-3448-9284-858852BF704E}" presName="nodeFollowingNodes" presStyleLbl="node1" presStyleIdx="1" presStyleCnt="5" custScaleX="100104" custScaleY="115498">
        <dgm:presLayoutVars>
          <dgm:bulletEnabled val="1"/>
        </dgm:presLayoutVars>
      </dgm:prSet>
      <dgm:spPr/>
    </dgm:pt>
    <dgm:pt modelId="{5746384E-00A9-6F44-BBCE-716814ACC5D1}" type="pres">
      <dgm:prSet presAssocID="{0BEB2125-DF70-7448-B690-E1D9DDED9754}" presName="nodeFollowingNodes" presStyleLbl="node1" presStyleIdx="2" presStyleCnt="5" custRadScaleRad="111411" custRadScaleInc="-15636">
        <dgm:presLayoutVars>
          <dgm:bulletEnabled val="1"/>
        </dgm:presLayoutVars>
      </dgm:prSet>
      <dgm:spPr/>
    </dgm:pt>
    <dgm:pt modelId="{7590087D-D847-2247-A1BB-85837E78BA6D}" type="pres">
      <dgm:prSet presAssocID="{C40E0CB5-E853-BB44-9FD3-33175FAEF622}" presName="nodeFollowingNodes" presStyleLbl="node1" presStyleIdx="3" presStyleCnt="5" custScaleX="115357" custScaleY="115606" custRadScaleRad="111553" custRadScaleInc="19156">
        <dgm:presLayoutVars>
          <dgm:bulletEnabled val="1"/>
        </dgm:presLayoutVars>
      </dgm:prSet>
      <dgm:spPr/>
    </dgm:pt>
    <dgm:pt modelId="{2C50BF59-024D-6C4F-993E-7B03D75F8FAA}" type="pres">
      <dgm:prSet presAssocID="{9DE59B87-E388-9A41-B2E9-D0F17753998D}" presName="nodeFollowingNodes" presStyleLbl="node1" presStyleIdx="4" presStyleCnt="5" custScaleX="109633" custScaleY="123301">
        <dgm:presLayoutVars>
          <dgm:bulletEnabled val="1"/>
        </dgm:presLayoutVars>
      </dgm:prSet>
      <dgm:spPr/>
    </dgm:pt>
  </dgm:ptLst>
  <dgm:cxnLst>
    <dgm:cxn modelId="{433F6809-8894-DA48-AB22-7F967A41E28A}" srcId="{58CFDBE7-C12B-2940-BD1D-88BE0FECB1E2}" destId="{0BEB2125-DF70-7448-B690-E1D9DDED9754}" srcOrd="2" destOrd="0" parTransId="{3CC3E833-AF89-0F48-8A9E-F6685DE3D7C4}" sibTransId="{8CCC3062-5C7C-D947-B50F-0D239AD3DF07}"/>
    <dgm:cxn modelId="{F2FD4E1F-6EE9-4D40-9C10-0A8DD9DAA078}" srcId="{58CFDBE7-C12B-2940-BD1D-88BE0FECB1E2}" destId="{C40E0CB5-E853-BB44-9FD3-33175FAEF622}" srcOrd="3" destOrd="0" parTransId="{9C862370-40F6-F441-8EB0-141B773B198A}" sibTransId="{6C3D6AB1-3A04-A844-AA50-B93120353AE1}"/>
    <dgm:cxn modelId="{7CB0D320-8655-4244-8042-F9D886D686E9}" type="presOf" srcId="{5E72FB19-7AE6-F74B-9C08-C722203DE80D}" destId="{A1B7520F-1B60-D744-8104-4ED3C468CC68}" srcOrd="0" destOrd="0" presId="urn:microsoft.com/office/officeart/2005/8/layout/cycle3"/>
    <dgm:cxn modelId="{3E701146-81FD-C447-863F-62CB46623E67}" type="presOf" srcId="{268EF883-2083-B442-9125-2BEFCCF6902B}" destId="{5B6B3FF6-C6E0-4A4D-AEB1-B165C79D3C1B}" srcOrd="0" destOrd="0" presId="urn:microsoft.com/office/officeart/2005/8/layout/cycle3"/>
    <dgm:cxn modelId="{A4F00D52-4DDC-F947-BA13-860A3A4F5582}" srcId="{58CFDBE7-C12B-2940-BD1D-88BE0FECB1E2}" destId="{5E72FB19-7AE6-F74B-9C08-C722203DE80D}" srcOrd="0" destOrd="0" parTransId="{5E092F39-4A7C-7244-B118-AFBA62BFEB06}" sibTransId="{268EF883-2083-B442-9125-2BEFCCF6902B}"/>
    <dgm:cxn modelId="{55CBE268-6E0F-5040-9A1F-1A769D739637}" type="presOf" srcId="{48DDAB29-B25B-3448-9284-858852BF704E}" destId="{974E3458-62BD-FF4F-85DE-C6DB9F0BC46C}" srcOrd="0" destOrd="0" presId="urn:microsoft.com/office/officeart/2005/8/layout/cycle3"/>
    <dgm:cxn modelId="{D4B80EBA-B591-D745-99BC-BC18EC137612}" type="presOf" srcId="{0BEB2125-DF70-7448-B690-E1D9DDED9754}" destId="{5746384E-00A9-6F44-BBCE-716814ACC5D1}" srcOrd="0" destOrd="0" presId="urn:microsoft.com/office/officeart/2005/8/layout/cycle3"/>
    <dgm:cxn modelId="{D48A25C0-5FDC-1F42-8EF4-87EF2B3180CB}" srcId="{58CFDBE7-C12B-2940-BD1D-88BE0FECB1E2}" destId="{9DE59B87-E388-9A41-B2E9-D0F17753998D}" srcOrd="4" destOrd="0" parTransId="{04C6B192-09E2-214A-A802-4BFBD379C83F}" sibTransId="{93AB587D-CE67-0E45-99B6-1951AE85C4BD}"/>
    <dgm:cxn modelId="{DCF397CD-5711-BF4B-B025-4A981839A629}" type="presOf" srcId="{58CFDBE7-C12B-2940-BD1D-88BE0FECB1E2}" destId="{AF9428A8-F0AE-934A-974D-A294ECA3E144}" srcOrd="0" destOrd="0" presId="urn:microsoft.com/office/officeart/2005/8/layout/cycle3"/>
    <dgm:cxn modelId="{494520D5-93C3-6846-90AE-521DCC8CBFAB}" srcId="{58CFDBE7-C12B-2940-BD1D-88BE0FECB1E2}" destId="{48DDAB29-B25B-3448-9284-858852BF704E}" srcOrd="1" destOrd="0" parTransId="{1549F1F9-687E-114D-A1D1-1EB1669C553F}" sibTransId="{8D52C4A3-A4F2-744B-888A-F4A448165626}"/>
    <dgm:cxn modelId="{CF73D2D6-216F-E84D-874A-88896A263D9E}" type="presOf" srcId="{9DE59B87-E388-9A41-B2E9-D0F17753998D}" destId="{2C50BF59-024D-6C4F-993E-7B03D75F8FAA}" srcOrd="0" destOrd="0" presId="urn:microsoft.com/office/officeart/2005/8/layout/cycle3"/>
    <dgm:cxn modelId="{8F481DE4-9E6C-D34F-9164-5235E72C4FE7}" type="presOf" srcId="{C40E0CB5-E853-BB44-9FD3-33175FAEF622}" destId="{7590087D-D847-2247-A1BB-85837E78BA6D}" srcOrd="0" destOrd="0" presId="urn:microsoft.com/office/officeart/2005/8/layout/cycle3"/>
    <dgm:cxn modelId="{F67886A0-C60C-884E-A24F-D4E947A6FBA9}" type="presParOf" srcId="{AF9428A8-F0AE-934A-974D-A294ECA3E144}" destId="{1048F1DA-FC65-2A48-98C1-FC112BEDB79F}" srcOrd="0" destOrd="0" presId="urn:microsoft.com/office/officeart/2005/8/layout/cycle3"/>
    <dgm:cxn modelId="{1BDD29E7-2447-8545-90B8-CDFBB33C191F}" type="presParOf" srcId="{1048F1DA-FC65-2A48-98C1-FC112BEDB79F}" destId="{A1B7520F-1B60-D744-8104-4ED3C468CC68}" srcOrd="0" destOrd="0" presId="urn:microsoft.com/office/officeart/2005/8/layout/cycle3"/>
    <dgm:cxn modelId="{DBED60A6-C5DB-F442-B747-D3E24F47658F}" type="presParOf" srcId="{1048F1DA-FC65-2A48-98C1-FC112BEDB79F}" destId="{5B6B3FF6-C6E0-4A4D-AEB1-B165C79D3C1B}" srcOrd="1" destOrd="0" presId="urn:microsoft.com/office/officeart/2005/8/layout/cycle3"/>
    <dgm:cxn modelId="{24ECB462-7082-8542-A80D-207C257D9A68}" type="presParOf" srcId="{1048F1DA-FC65-2A48-98C1-FC112BEDB79F}" destId="{974E3458-62BD-FF4F-85DE-C6DB9F0BC46C}" srcOrd="2" destOrd="0" presId="urn:microsoft.com/office/officeart/2005/8/layout/cycle3"/>
    <dgm:cxn modelId="{84791571-E1C0-1D46-93AA-C6D1D27A69CE}" type="presParOf" srcId="{1048F1DA-FC65-2A48-98C1-FC112BEDB79F}" destId="{5746384E-00A9-6F44-BBCE-716814ACC5D1}" srcOrd="3" destOrd="0" presId="urn:microsoft.com/office/officeart/2005/8/layout/cycle3"/>
    <dgm:cxn modelId="{854FB763-A779-234F-B8A0-DC30BA5AEFB1}" type="presParOf" srcId="{1048F1DA-FC65-2A48-98C1-FC112BEDB79F}" destId="{7590087D-D847-2247-A1BB-85837E78BA6D}" srcOrd="4" destOrd="0" presId="urn:microsoft.com/office/officeart/2005/8/layout/cycle3"/>
    <dgm:cxn modelId="{326C3AF7-CABC-2B4A-ACB8-671A4830FE9B}" type="presParOf" srcId="{1048F1DA-FC65-2A48-98C1-FC112BEDB79F}" destId="{2C50BF59-024D-6C4F-993E-7B03D75F8FA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5D3F1A-18A8-534D-97E3-BFA061E1A591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23BD3229-6A0F-7F41-B42E-F13CCA6FE3A1}">
      <dgm:prSet phldrT="[Text]"/>
      <dgm:spPr/>
      <dgm:t>
        <a:bodyPr/>
        <a:lstStyle/>
        <a:p>
          <a:r>
            <a:rPr lang="en-GB" dirty="0"/>
            <a:t>What more support do you require if any? </a:t>
          </a:r>
        </a:p>
      </dgm:t>
    </dgm:pt>
    <dgm:pt modelId="{FD276049-5AD8-2246-8025-44C5839ECE7B}" type="parTrans" cxnId="{8A5D46DB-C9DB-6141-80AC-6C9B9E2F0DCF}">
      <dgm:prSet/>
      <dgm:spPr/>
      <dgm:t>
        <a:bodyPr/>
        <a:lstStyle/>
        <a:p>
          <a:endParaRPr lang="en-GB"/>
        </a:p>
      </dgm:t>
    </dgm:pt>
    <dgm:pt modelId="{1DD4F281-FCCD-824F-8EB1-BC6F15983ECE}" type="sibTrans" cxnId="{8A5D46DB-C9DB-6141-80AC-6C9B9E2F0DCF}">
      <dgm:prSet/>
      <dgm:spPr/>
      <dgm:t>
        <a:bodyPr/>
        <a:lstStyle/>
        <a:p>
          <a:endParaRPr lang="en-GB"/>
        </a:p>
      </dgm:t>
    </dgm:pt>
    <dgm:pt modelId="{5434168D-8382-DB47-A8D2-D3EB0D820E49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Does this make sense?</a:t>
          </a:r>
        </a:p>
      </dgm:t>
    </dgm:pt>
    <dgm:pt modelId="{24377215-B9B6-B246-964C-1D6001F500CA}" type="parTrans" cxnId="{B992405E-6D96-D64D-89AF-3CF76CE5D4D8}">
      <dgm:prSet/>
      <dgm:spPr/>
      <dgm:t>
        <a:bodyPr/>
        <a:lstStyle/>
        <a:p>
          <a:endParaRPr lang="en-GB"/>
        </a:p>
      </dgm:t>
    </dgm:pt>
    <dgm:pt modelId="{B14C701B-44AA-224F-946A-EA136D743F08}" type="sibTrans" cxnId="{B992405E-6D96-D64D-89AF-3CF76CE5D4D8}">
      <dgm:prSet/>
      <dgm:spPr/>
      <dgm:t>
        <a:bodyPr/>
        <a:lstStyle/>
        <a:p>
          <a:endParaRPr lang="en-GB"/>
        </a:p>
      </dgm:t>
    </dgm:pt>
    <dgm:pt modelId="{823416D7-8254-D74F-94DB-927F8569267B}">
      <dgm:prSet phldrT="[Text]"/>
      <dgm:spPr>
        <a:solidFill>
          <a:schemeClr val="accent3"/>
        </a:solidFill>
      </dgm:spPr>
      <dgm:t>
        <a:bodyPr/>
        <a:lstStyle/>
        <a:p>
          <a:r>
            <a:rPr lang="en-GB" dirty="0"/>
            <a:t>What do you think?</a:t>
          </a:r>
        </a:p>
      </dgm:t>
    </dgm:pt>
    <dgm:pt modelId="{A8FD23EA-735D-1D4C-81D6-A65283337AC1}" type="parTrans" cxnId="{2BE03C0D-002D-974F-88AA-F6815247E03E}">
      <dgm:prSet/>
      <dgm:spPr/>
      <dgm:t>
        <a:bodyPr/>
        <a:lstStyle/>
        <a:p>
          <a:endParaRPr lang="en-GB"/>
        </a:p>
      </dgm:t>
    </dgm:pt>
    <dgm:pt modelId="{00431E35-004D-7147-819B-229EF0B1B9EB}" type="sibTrans" cxnId="{2BE03C0D-002D-974F-88AA-F6815247E03E}">
      <dgm:prSet/>
      <dgm:spPr/>
      <dgm:t>
        <a:bodyPr/>
        <a:lstStyle/>
        <a:p>
          <a:endParaRPr lang="en-GB"/>
        </a:p>
      </dgm:t>
    </dgm:pt>
    <dgm:pt modelId="{F68A3881-E496-4E4A-BD56-12604DCA2639}" type="pres">
      <dgm:prSet presAssocID="{845D3F1A-18A8-534D-97E3-BFA061E1A59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B31A91F-F766-6E46-9CAC-CA63A2CE3322}" type="pres">
      <dgm:prSet presAssocID="{23BD3229-6A0F-7F41-B42E-F13CCA6FE3A1}" presName="gear1" presStyleLbl="node1" presStyleIdx="0" presStyleCnt="3">
        <dgm:presLayoutVars>
          <dgm:chMax val="1"/>
          <dgm:bulletEnabled val="1"/>
        </dgm:presLayoutVars>
      </dgm:prSet>
      <dgm:spPr/>
    </dgm:pt>
    <dgm:pt modelId="{349F7F9D-E1D4-614F-86DB-B30FECE8F2F9}" type="pres">
      <dgm:prSet presAssocID="{23BD3229-6A0F-7F41-B42E-F13CCA6FE3A1}" presName="gear1srcNode" presStyleLbl="node1" presStyleIdx="0" presStyleCnt="3"/>
      <dgm:spPr/>
    </dgm:pt>
    <dgm:pt modelId="{1AD60E74-3FB1-D64E-8EF7-3FE3F8F70C10}" type="pres">
      <dgm:prSet presAssocID="{23BD3229-6A0F-7F41-B42E-F13CCA6FE3A1}" presName="gear1dstNode" presStyleLbl="node1" presStyleIdx="0" presStyleCnt="3"/>
      <dgm:spPr/>
    </dgm:pt>
    <dgm:pt modelId="{A53641D7-30B3-AC44-9C07-DEF08F9A3B1E}" type="pres">
      <dgm:prSet presAssocID="{5434168D-8382-DB47-A8D2-D3EB0D820E49}" presName="gear2" presStyleLbl="node1" presStyleIdx="1" presStyleCnt="3">
        <dgm:presLayoutVars>
          <dgm:chMax val="1"/>
          <dgm:bulletEnabled val="1"/>
        </dgm:presLayoutVars>
      </dgm:prSet>
      <dgm:spPr/>
    </dgm:pt>
    <dgm:pt modelId="{90EC9B66-D8DE-5246-B6FB-7E4E45BD6352}" type="pres">
      <dgm:prSet presAssocID="{5434168D-8382-DB47-A8D2-D3EB0D820E49}" presName="gear2srcNode" presStyleLbl="node1" presStyleIdx="1" presStyleCnt="3"/>
      <dgm:spPr/>
    </dgm:pt>
    <dgm:pt modelId="{6F54987B-2D2E-4649-9D03-9D9B454D09EE}" type="pres">
      <dgm:prSet presAssocID="{5434168D-8382-DB47-A8D2-D3EB0D820E49}" presName="gear2dstNode" presStyleLbl="node1" presStyleIdx="1" presStyleCnt="3"/>
      <dgm:spPr/>
    </dgm:pt>
    <dgm:pt modelId="{5142B61E-4921-7644-8199-022E87AE6AED}" type="pres">
      <dgm:prSet presAssocID="{823416D7-8254-D74F-94DB-927F8569267B}" presName="gear3" presStyleLbl="node1" presStyleIdx="2" presStyleCnt="3"/>
      <dgm:spPr/>
    </dgm:pt>
    <dgm:pt modelId="{F86CAB99-A8AC-0148-B16F-EFA8F13723D8}" type="pres">
      <dgm:prSet presAssocID="{823416D7-8254-D74F-94DB-927F8569267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F814AE5-3270-7F4A-8D1B-4754E9FEC776}" type="pres">
      <dgm:prSet presAssocID="{823416D7-8254-D74F-94DB-927F8569267B}" presName="gear3srcNode" presStyleLbl="node1" presStyleIdx="2" presStyleCnt="3"/>
      <dgm:spPr/>
    </dgm:pt>
    <dgm:pt modelId="{54466195-478C-B546-8672-5CAAF5683534}" type="pres">
      <dgm:prSet presAssocID="{823416D7-8254-D74F-94DB-927F8569267B}" presName="gear3dstNode" presStyleLbl="node1" presStyleIdx="2" presStyleCnt="3"/>
      <dgm:spPr/>
    </dgm:pt>
    <dgm:pt modelId="{C2690BCB-15FC-1049-8FE0-22E59809ED16}" type="pres">
      <dgm:prSet presAssocID="{1DD4F281-FCCD-824F-8EB1-BC6F15983ECE}" presName="connector1" presStyleLbl="sibTrans2D1" presStyleIdx="0" presStyleCnt="3"/>
      <dgm:spPr/>
    </dgm:pt>
    <dgm:pt modelId="{804C55E1-D814-0B4E-BDFC-523C47194A17}" type="pres">
      <dgm:prSet presAssocID="{B14C701B-44AA-224F-946A-EA136D743F08}" presName="connector2" presStyleLbl="sibTrans2D1" presStyleIdx="1" presStyleCnt="3"/>
      <dgm:spPr/>
    </dgm:pt>
    <dgm:pt modelId="{EAB3660C-A35B-9247-B48F-A5BB575B91F9}" type="pres">
      <dgm:prSet presAssocID="{00431E35-004D-7147-819B-229EF0B1B9EB}" presName="connector3" presStyleLbl="sibTrans2D1" presStyleIdx="2" presStyleCnt="3"/>
      <dgm:spPr/>
    </dgm:pt>
  </dgm:ptLst>
  <dgm:cxnLst>
    <dgm:cxn modelId="{2BE03C0D-002D-974F-88AA-F6815247E03E}" srcId="{845D3F1A-18A8-534D-97E3-BFA061E1A591}" destId="{823416D7-8254-D74F-94DB-927F8569267B}" srcOrd="2" destOrd="0" parTransId="{A8FD23EA-735D-1D4C-81D6-A65283337AC1}" sibTransId="{00431E35-004D-7147-819B-229EF0B1B9EB}"/>
    <dgm:cxn modelId="{96136710-DBE6-AB43-B067-A99F13DCAF88}" type="presOf" srcId="{1DD4F281-FCCD-824F-8EB1-BC6F15983ECE}" destId="{C2690BCB-15FC-1049-8FE0-22E59809ED16}" srcOrd="0" destOrd="0" presId="urn:microsoft.com/office/officeart/2005/8/layout/gear1"/>
    <dgm:cxn modelId="{0461B91C-74FF-154E-90A2-4B277C453B06}" type="presOf" srcId="{823416D7-8254-D74F-94DB-927F8569267B}" destId="{5142B61E-4921-7644-8199-022E87AE6AED}" srcOrd="0" destOrd="0" presId="urn:microsoft.com/office/officeart/2005/8/layout/gear1"/>
    <dgm:cxn modelId="{E8A7C122-05B6-AB40-8C6F-C06932524F8D}" type="presOf" srcId="{23BD3229-6A0F-7F41-B42E-F13CCA6FE3A1}" destId="{1AD60E74-3FB1-D64E-8EF7-3FE3F8F70C10}" srcOrd="2" destOrd="0" presId="urn:microsoft.com/office/officeart/2005/8/layout/gear1"/>
    <dgm:cxn modelId="{66C9DA2B-D881-5649-8532-65C38750AE9A}" type="presOf" srcId="{5434168D-8382-DB47-A8D2-D3EB0D820E49}" destId="{A53641D7-30B3-AC44-9C07-DEF08F9A3B1E}" srcOrd="0" destOrd="0" presId="urn:microsoft.com/office/officeart/2005/8/layout/gear1"/>
    <dgm:cxn modelId="{87BF1E2F-9528-5F43-88A3-3A72FD5AFB48}" type="presOf" srcId="{23BD3229-6A0F-7F41-B42E-F13CCA6FE3A1}" destId="{349F7F9D-E1D4-614F-86DB-B30FECE8F2F9}" srcOrd="1" destOrd="0" presId="urn:microsoft.com/office/officeart/2005/8/layout/gear1"/>
    <dgm:cxn modelId="{768E1647-E0DC-2D41-8F42-498105D76E3A}" type="presOf" srcId="{23BD3229-6A0F-7F41-B42E-F13CCA6FE3A1}" destId="{3B31A91F-F766-6E46-9CAC-CA63A2CE3322}" srcOrd="0" destOrd="0" presId="urn:microsoft.com/office/officeart/2005/8/layout/gear1"/>
    <dgm:cxn modelId="{B1BADF57-DE84-2349-9CF5-49E463561D54}" type="presOf" srcId="{823416D7-8254-D74F-94DB-927F8569267B}" destId="{1F814AE5-3270-7F4A-8D1B-4754E9FEC776}" srcOrd="2" destOrd="0" presId="urn:microsoft.com/office/officeart/2005/8/layout/gear1"/>
    <dgm:cxn modelId="{B992405E-6D96-D64D-89AF-3CF76CE5D4D8}" srcId="{845D3F1A-18A8-534D-97E3-BFA061E1A591}" destId="{5434168D-8382-DB47-A8D2-D3EB0D820E49}" srcOrd="1" destOrd="0" parTransId="{24377215-B9B6-B246-964C-1D6001F500CA}" sibTransId="{B14C701B-44AA-224F-946A-EA136D743F08}"/>
    <dgm:cxn modelId="{5D73F869-D69C-4D49-859A-185D936CD845}" type="presOf" srcId="{5434168D-8382-DB47-A8D2-D3EB0D820E49}" destId="{90EC9B66-D8DE-5246-B6FB-7E4E45BD6352}" srcOrd="1" destOrd="0" presId="urn:microsoft.com/office/officeart/2005/8/layout/gear1"/>
    <dgm:cxn modelId="{AFF88772-F0A6-B648-8C48-C4F8D755F80A}" type="presOf" srcId="{845D3F1A-18A8-534D-97E3-BFA061E1A591}" destId="{F68A3881-E496-4E4A-BD56-12604DCA2639}" srcOrd="0" destOrd="0" presId="urn:microsoft.com/office/officeart/2005/8/layout/gear1"/>
    <dgm:cxn modelId="{3F19C676-2AD9-B747-B0EE-C95F555D78DB}" type="presOf" srcId="{00431E35-004D-7147-819B-229EF0B1B9EB}" destId="{EAB3660C-A35B-9247-B48F-A5BB575B91F9}" srcOrd="0" destOrd="0" presId="urn:microsoft.com/office/officeart/2005/8/layout/gear1"/>
    <dgm:cxn modelId="{C2E25880-66DB-3F49-8982-E0EEBFA80A98}" type="presOf" srcId="{823416D7-8254-D74F-94DB-927F8569267B}" destId="{F86CAB99-A8AC-0148-B16F-EFA8F13723D8}" srcOrd="1" destOrd="0" presId="urn:microsoft.com/office/officeart/2005/8/layout/gear1"/>
    <dgm:cxn modelId="{30D37C97-2968-604C-A3A1-F52C96E6B78D}" type="presOf" srcId="{823416D7-8254-D74F-94DB-927F8569267B}" destId="{54466195-478C-B546-8672-5CAAF5683534}" srcOrd="3" destOrd="0" presId="urn:microsoft.com/office/officeart/2005/8/layout/gear1"/>
    <dgm:cxn modelId="{022DC6D8-CFEC-CE4D-8AE6-6AF552B42C98}" type="presOf" srcId="{B14C701B-44AA-224F-946A-EA136D743F08}" destId="{804C55E1-D814-0B4E-BDFC-523C47194A17}" srcOrd="0" destOrd="0" presId="urn:microsoft.com/office/officeart/2005/8/layout/gear1"/>
    <dgm:cxn modelId="{8A5D46DB-C9DB-6141-80AC-6C9B9E2F0DCF}" srcId="{845D3F1A-18A8-534D-97E3-BFA061E1A591}" destId="{23BD3229-6A0F-7F41-B42E-F13CCA6FE3A1}" srcOrd="0" destOrd="0" parTransId="{FD276049-5AD8-2246-8025-44C5839ECE7B}" sibTransId="{1DD4F281-FCCD-824F-8EB1-BC6F15983ECE}"/>
    <dgm:cxn modelId="{61C46DF7-771C-2F46-82E4-C21809D16E0D}" type="presOf" srcId="{5434168D-8382-DB47-A8D2-D3EB0D820E49}" destId="{6F54987B-2D2E-4649-9D03-9D9B454D09EE}" srcOrd="2" destOrd="0" presId="urn:microsoft.com/office/officeart/2005/8/layout/gear1"/>
    <dgm:cxn modelId="{BBD3F415-AFDE-EF40-B6F2-17FDF71ACB95}" type="presParOf" srcId="{F68A3881-E496-4E4A-BD56-12604DCA2639}" destId="{3B31A91F-F766-6E46-9CAC-CA63A2CE3322}" srcOrd="0" destOrd="0" presId="urn:microsoft.com/office/officeart/2005/8/layout/gear1"/>
    <dgm:cxn modelId="{F3408C31-C86B-544D-AE7C-643281C9B1B5}" type="presParOf" srcId="{F68A3881-E496-4E4A-BD56-12604DCA2639}" destId="{349F7F9D-E1D4-614F-86DB-B30FECE8F2F9}" srcOrd="1" destOrd="0" presId="urn:microsoft.com/office/officeart/2005/8/layout/gear1"/>
    <dgm:cxn modelId="{836C57A3-E568-9B4F-B4C1-10CD8162C19B}" type="presParOf" srcId="{F68A3881-E496-4E4A-BD56-12604DCA2639}" destId="{1AD60E74-3FB1-D64E-8EF7-3FE3F8F70C10}" srcOrd="2" destOrd="0" presId="urn:microsoft.com/office/officeart/2005/8/layout/gear1"/>
    <dgm:cxn modelId="{8CBE7D24-50BF-6944-AA0B-0512F227E8CA}" type="presParOf" srcId="{F68A3881-E496-4E4A-BD56-12604DCA2639}" destId="{A53641D7-30B3-AC44-9C07-DEF08F9A3B1E}" srcOrd="3" destOrd="0" presId="urn:microsoft.com/office/officeart/2005/8/layout/gear1"/>
    <dgm:cxn modelId="{2463C808-6258-B846-A9CD-1E000A0A616E}" type="presParOf" srcId="{F68A3881-E496-4E4A-BD56-12604DCA2639}" destId="{90EC9B66-D8DE-5246-B6FB-7E4E45BD6352}" srcOrd="4" destOrd="0" presId="urn:microsoft.com/office/officeart/2005/8/layout/gear1"/>
    <dgm:cxn modelId="{E5246603-0E1C-5D49-BBDD-203EFD47FB81}" type="presParOf" srcId="{F68A3881-E496-4E4A-BD56-12604DCA2639}" destId="{6F54987B-2D2E-4649-9D03-9D9B454D09EE}" srcOrd="5" destOrd="0" presId="urn:microsoft.com/office/officeart/2005/8/layout/gear1"/>
    <dgm:cxn modelId="{E3D3CF15-9596-544A-AB7B-F1E0C24C580E}" type="presParOf" srcId="{F68A3881-E496-4E4A-BD56-12604DCA2639}" destId="{5142B61E-4921-7644-8199-022E87AE6AED}" srcOrd="6" destOrd="0" presId="urn:microsoft.com/office/officeart/2005/8/layout/gear1"/>
    <dgm:cxn modelId="{4A76F246-183F-C04D-9436-3220FB8A06FC}" type="presParOf" srcId="{F68A3881-E496-4E4A-BD56-12604DCA2639}" destId="{F86CAB99-A8AC-0148-B16F-EFA8F13723D8}" srcOrd="7" destOrd="0" presId="urn:microsoft.com/office/officeart/2005/8/layout/gear1"/>
    <dgm:cxn modelId="{88CED4B0-0E28-5840-AFBF-4671AC44E198}" type="presParOf" srcId="{F68A3881-E496-4E4A-BD56-12604DCA2639}" destId="{1F814AE5-3270-7F4A-8D1B-4754E9FEC776}" srcOrd="8" destOrd="0" presId="urn:microsoft.com/office/officeart/2005/8/layout/gear1"/>
    <dgm:cxn modelId="{622C6A77-E7F6-F545-A035-763AB23BCED8}" type="presParOf" srcId="{F68A3881-E496-4E4A-BD56-12604DCA2639}" destId="{54466195-478C-B546-8672-5CAAF5683534}" srcOrd="9" destOrd="0" presId="urn:microsoft.com/office/officeart/2005/8/layout/gear1"/>
    <dgm:cxn modelId="{F7F1867F-6EC3-0840-9871-575ECB31357C}" type="presParOf" srcId="{F68A3881-E496-4E4A-BD56-12604DCA2639}" destId="{C2690BCB-15FC-1049-8FE0-22E59809ED16}" srcOrd="10" destOrd="0" presId="urn:microsoft.com/office/officeart/2005/8/layout/gear1"/>
    <dgm:cxn modelId="{3101FF8C-72CC-DC4F-9E4C-16A9BD49FCA5}" type="presParOf" srcId="{F68A3881-E496-4E4A-BD56-12604DCA2639}" destId="{804C55E1-D814-0B4E-BDFC-523C47194A17}" srcOrd="11" destOrd="0" presId="urn:microsoft.com/office/officeart/2005/8/layout/gear1"/>
    <dgm:cxn modelId="{162A570D-B452-0B47-9780-BB045D9131AE}" type="presParOf" srcId="{F68A3881-E496-4E4A-BD56-12604DCA2639}" destId="{EAB3660C-A35B-9247-B48F-A5BB575B91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79250-72B7-6E40-A754-D62E6E92684F}">
      <dsp:nvSpPr>
        <dsp:cNvPr id="0" name=""/>
        <dsp:cNvSpPr/>
      </dsp:nvSpPr>
      <dsp:spPr>
        <a:xfrm>
          <a:off x="841933" y="0"/>
          <a:ext cx="9541915" cy="50893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6AE1D-781A-D046-88B7-0F3480F23858}">
      <dsp:nvSpPr>
        <dsp:cNvPr id="0" name=""/>
        <dsp:cNvSpPr/>
      </dsp:nvSpPr>
      <dsp:spPr>
        <a:xfrm>
          <a:off x="1199" y="1526792"/>
          <a:ext cx="3410420" cy="2035723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>
              <a:latin typeface="+mj-lt"/>
            </a:rPr>
            <a:t>A quality assurance process sets clear expectations and standards from the start.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>
              <a:latin typeface="+mj-lt"/>
            </a:rPr>
            <a:t> There’s less room for error or misunderstandings when people know what is expected of them.</a:t>
          </a:r>
          <a:endParaRPr lang="en-GB" sz="1600" kern="1200" dirty="0">
            <a:latin typeface="+mj-lt"/>
          </a:endParaRPr>
        </a:p>
      </dsp:txBody>
      <dsp:txXfrm>
        <a:off x="100575" y="1626168"/>
        <a:ext cx="3211668" cy="1836971"/>
      </dsp:txXfrm>
    </dsp:sp>
    <dsp:sp modelId="{969C0394-163F-7E41-A9B0-8CC109742254}">
      <dsp:nvSpPr>
        <dsp:cNvPr id="0" name=""/>
        <dsp:cNvSpPr/>
      </dsp:nvSpPr>
      <dsp:spPr>
        <a:xfrm>
          <a:off x="3907681" y="1526792"/>
          <a:ext cx="3410420" cy="2035723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>
              <a:latin typeface="+mj-lt"/>
            </a:rPr>
            <a:t>When educators understand what’s expected of them, they are less stressed and better able to focus on meeting established standards. </a:t>
          </a:r>
          <a:endParaRPr lang="en-GB" sz="1600" kern="1200" dirty="0">
            <a:latin typeface="+mj-lt"/>
          </a:endParaRPr>
        </a:p>
      </dsp:txBody>
      <dsp:txXfrm>
        <a:off x="4007057" y="1626168"/>
        <a:ext cx="3211668" cy="1836971"/>
      </dsp:txXfrm>
    </dsp:sp>
    <dsp:sp modelId="{EDDFC713-7B98-2C44-985D-2CC027E85506}">
      <dsp:nvSpPr>
        <dsp:cNvPr id="0" name=""/>
        <dsp:cNvSpPr/>
      </dsp:nvSpPr>
      <dsp:spPr>
        <a:xfrm>
          <a:off x="7814163" y="1526792"/>
          <a:ext cx="3410420" cy="2035723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u="none" kern="1200" dirty="0">
              <a:latin typeface="+mj-lt"/>
            </a:rPr>
            <a:t>The positive impact of quality assurance also extends to their trust in us.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u="none" kern="1200" dirty="0">
              <a:latin typeface="+mj-lt"/>
            </a:rPr>
            <a:t>Enacting quality assurance processes proves to educators that “quality” isn’t just an empty buzzword, but there are systems in place to enable all to grow and thrive.</a:t>
          </a:r>
          <a:endParaRPr lang="en-GB" sz="1400" kern="1200" dirty="0">
            <a:latin typeface="+mj-lt"/>
          </a:endParaRPr>
        </a:p>
      </dsp:txBody>
      <dsp:txXfrm>
        <a:off x="7913539" y="1626168"/>
        <a:ext cx="3211668" cy="1836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02A4D-EC16-BC43-A048-4B2C3D2D7E7A}">
      <dsp:nvSpPr>
        <dsp:cNvPr id="0" name=""/>
        <dsp:cNvSpPr/>
      </dsp:nvSpPr>
      <dsp:spPr>
        <a:xfrm>
          <a:off x="529430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2360B-4D8D-4E43-81D6-25A78DF02CF2}">
      <dsp:nvSpPr>
        <dsp:cNvPr id="0" name=""/>
        <dsp:cNvSpPr/>
      </dsp:nvSpPr>
      <dsp:spPr>
        <a:xfrm>
          <a:off x="942808" y="413377"/>
          <a:ext cx="1697021" cy="169702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u="none" kern="1200" dirty="0">
              <a:latin typeface="Choplin SemiBold" pitchFamily="2" charset="77"/>
            </a:rPr>
            <a:t>Theory Delivery </a:t>
          </a:r>
          <a:r>
            <a:rPr lang="en-GB" sz="1400" kern="1200" dirty="0">
              <a:latin typeface="+mj-lt"/>
            </a:rPr>
            <a:t>Presentations that are delivered inside or online.</a:t>
          </a:r>
        </a:p>
      </dsp:txBody>
      <dsp:txXfrm>
        <a:off x="1025650" y="496219"/>
        <a:ext cx="1531337" cy="1531337"/>
      </dsp:txXfrm>
    </dsp:sp>
    <dsp:sp modelId="{6320B6C9-901B-DA41-BFFC-7F3DDB4D4525}">
      <dsp:nvSpPr>
        <dsp:cNvPr id="0" name=""/>
        <dsp:cNvSpPr/>
      </dsp:nvSpPr>
      <dsp:spPr>
        <a:xfrm>
          <a:off x="2770370" y="413377"/>
          <a:ext cx="1697021" cy="169702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u="none" kern="1200" dirty="0">
              <a:latin typeface="Choplin SemiBold" pitchFamily="2" charset="77"/>
            </a:rPr>
            <a:t>Practical Delivery         </a:t>
          </a:r>
          <a:r>
            <a:rPr lang="en-GB" sz="1400" kern="1200" dirty="0">
              <a:latin typeface="+mj-lt"/>
            </a:rPr>
            <a:t>On the playing field or workshops.</a:t>
          </a:r>
        </a:p>
      </dsp:txBody>
      <dsp:txXfrm>
        <a:off x="2853212" y="496219"/>
        <a:ext cx="1531337" cy="1531337"/>
      </dsp:txXfrm>
    </dsp:sp>
    <dsp:sp modelId="{9503E5DA-A660-0448-A0DF-377D05CC1384}">
      <dsp:nvSpPr>
        <dsp:cNvPr id="0" name=""/>
        <dsp:cNvSpPr/>
      </dsp:nvSpPr>
      <dsp:spPr>
        <a:xfrm>
          <a:off x="9428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u="none" kern="1200" dirty="0">
              <a:latin typeface="Choplin SemiBold" pitchFamily="2" charset="77"/>
            </a:rPr>
            <a:t>Assessment </a:t>
          </a:r>
          <a:r>
            <a:rPr lang="en-GB" sz="1400" kern="1200" dirty="0">
              <a:latin typeface="+mj-lt"/>
            </a:rPr>
            <a:t> The review of a participant's performance against a set of criteria.</a:t>
          </a:r>
        </a:p>
      </dsp:txBody>
      <dsp:txXfrm>
        <a:off x="1025650" y="2323781"/>
        <a:ext cx="1531337" cy="1531337"/>
      </dsp:txXfrm>
    </dsp:sp>
    <dsp:sp modelId="{F5026728-9974-F64D-B054-E41D56933CF8}">
      <dsp:nvSpPr>
        <dsp:cNvPr id="0" name=""/>
        <dsp:cNvSpPr/>
      </dsp:nvSpPr>
      <dsp:spPr>
        <a:xfrm>
          <a:off x="2770370" y="2240939"/>
          <a:ext cx="1697021" cy="1697021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>
              <a:solidFill>
                <a:srgbClr val="C00000"/>
              </a:solidFill>
              <a:latin typeface="Choplin SemiBold" pitchFamily="2" charset="77"/>
            </a:rPr>
            <a:t>Subject Knowledge  </a:t>
          </a:r>
          <a:r>
            <a:rPr lang="en-GB" sz="1400" kern="1200" dirty="0">
              <a:solidFill>
                <a:srgbClr val="C00000"/>
              </a:solidFill>
              <a:latin typeface="+mj-lt"/>
            </a:rPr>
            <a:t>The knowledge that the deliverer has around their topic </a:t>
          </a:r>
        </a:p>
      </dsp:txBody>
      <dsp:txXfrm>
        <a:off x="2853212" y="2323781"/>
        <a:ext cx="1531337" cy="1531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B3FF6-C6E0-4A4D-AEB1-B165C79D3C1B}">
      <dsp:nvSpPr>
        <dsp:cNvPr id="0" name=""/>
        <dsp:cNvSpPr/>
      </dsp:nvSpPr>
      <dsp:spPr>
        <a:xfrm>
          <a:off x="732721" y="-14764"/>
          <a:ext cx="4972605" cy="4972605"/>
        </a:xfrm>
        <a:prstGeom prst="circularArrow">
          <a:avLst>
            <a:gd name="adj1" fmla="val 5544"/>
            <a:gd name="adj2" fmla="val 330680"/>
            <a:gd name="adj3" fmla="val 13825025"/>
            <a:gd name="adj4" fmla="val 17356154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7520F-1B60-D744-8104-4ED3C468CC68}">
      <dsp:nvSpPr>
        <dsp:cNvPr id="0" name=""/>
        <dsp:cNvSpPr/>
      </dsp:nvSpPr>
      <dsp:spPr>
        <a:xfrm>
          <a:off x="2079528" y="-39419"/>
          <a:ext cx="2278989" cy="12456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person who performs the IV will fill out a google form. (this happens in action) </a:t>
          </a:r>
          <a:endParaRPr lang="en-GB" sz="1400" kern="1200" dirty="0"/>
        </a:p>
      </dsp:txBody>
      <dsp:txXfrm>
        <a:off x="2140335" y="21388"/>
        <a:ext cx="2157375" cy="1124033"/>
      </dsp:txXfrm>
    </dsp:sp>
    <dsp:sp modelId="{974E3458-62BD-FF4F-85DE-C6DB9F0BC46C}">
      <dsp:nvSpPr>
        <dsp:cNvPr id="0" name=""/>
        <dsp:cNvSpPr/>
      </dsp:nvSpPr>
      <dsp:spPr>
        <a:xfrm>
          <a:off x="4088083" y="1386563"/>
          <a:ext cx="2295338" cy="132415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CDO will take that information within 48hrs and will upload it to your personal ROA (slide previously) </a:t>
          </a:r>
          <a:endParaRPr lang="en-GB" sz="1400" kern="1200" dirty="0"/>
        </a:p>
      </dsp:txBody>
      <dsp:txXfrm>
        <a:off x="4152723" y="1451203"/>
        <a:ext cx="2166058" cy="1194877"/>
      </dsp:txXfrm>
    </dsp:sp>
    <dsp:sp modelId="{5746384E-00A9-6F44-BBCE-716814ACC5D1}">
      <dsp:nvSpPr>
        <dsp:cNvPr id="0" name=""/>
        <dsp:cNvSpPr/>
      </dsp:nvSpPr>
      <dsp:spPr>
        <a:xfrm>
          <a:off x="3754165" y="3790046"/>
          <a:ext cx="2292953" cy="1146476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 the same spreadsheet there is a space for you to reflect. (on action) </a:t>
          </a:r>
          <a:endParaRPr lang="en-GB" sz="1400" kern="1200" dirty="0"/>
        </a:p>
      </dsp:txBody>
      <dsp:txXfrm>
        <a:off x="3810131" y="3846012"/>
        <a:ext cx="2181021" cy="1034544"/>
      </dsp:txXfrm>
    </dsp:sp>
    <dsp:sp modelId="{7590087D-D847-2247-A1BB-85837E78BA6D}">
      <dsp:nvSpPr>
        <dsp:cNvPr id="0" name=""/>
        <dsp:cNvSpPr/>
      </dsp:nvSpPr>
      <dsp:spPr>
        <a:xfrm>
          <a:off x="152633" y="3639521"/>
          <a:ext cx="2645082" cy="1325396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 the colour system of Theory – Orange, Practical – Blue, Assessment – Green  to show what area you are reflecting on. </a:t>
          </a:r>
          <a:endParaRPr lang="en-GB" sz="1400" kern="1200" dirty="0"/>
        </a:p>
      </dsp:txBody>
      <dsp:txXfrm>
        <a:off x="217333" y="3704221"/>
        <a:ext cx="2515682" cy="1195996"/>
      </dsp:txXfrm>
    </dsp:sp>
    <dsp:sp modelId="{2C50BF59-024D-6C4F-993E-7B03D75F8FAA}">
      <dsp:nvSpPr>
        <dsp:cNvPr id="0" name=""/>
        <dsp:cNvSpPr/>
      </dsp:nvSpPr>
      <dsp:spPr>
        <a:xfrm>
          <a:off x="-54622" y="1341834"/>
          <a:ext cx="2513834" cy="141361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Finally, the CDO will colour this green to acknowledge they have read and will follow up if needed.</a:t>
          </a:r>
          <a:endParaRPr lang="en-GB" sz="1400" kern="1200" dirty="0"/>
        </a:p>
      </dsp:txBody>
      <dsp:txXfrm>
        <a:off x="14385" y="1410841"/>
        <a:ext cx="2375820" cy="1275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1A91F-F766-6E46-9CAC-CA63A2CE3322}">
      <dsp:nvSpPr>
        <dsp:cNvPr id="0" name=""/>
        <dsp:cNvSpPr/>
      </dsp:nvSpPr>
      <dsp:spPr>
        <a:xfrm>
          <a:off x="3099033" y="2211018"/>
          <a:ext cx="2702355" cy="270235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What more support do you require if any? </a:t>
          </a:r>
        </a:p>
      </dsp:txBody>
      <dsp:txXfrm>
        <a:off x="3642327" y="2844032"/>
        <a:ext cx="1615767" cy="1389066"/>
      </dsp:txXfrm>
    </dsp:sp>
    <dsp:sp modelId="{A53641D7-30B3-AC44-9C07-DEF08F9A3B1E}">
      <dsp:nvSpPr>
        <dsp:cNvPr id="0" name=""/>
        <dsp:cNvSpPr/>
      </dsp:nvSpPr>
      <dsp:spPr>
        <a:xfrm>
          <a:off x="1526754" y="1572279"/>
          <a:ext cx="1965349" cy="1965349"/>
        </a:xfrm>
        <a:prstGeom prst="gear6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Does this make sense?</a:t>
          </a:r>
        </a:p>
      </dsp:txBody>
      <dsp:txXfrm>
        <a:off x="2021537" y="2070052"/>
        <a:ext cx="975783" cy="969803"/>
      </dsp:txXfrm>
    </dsp:sp>
    <dsp:sp modelId="{5142B61E-4921-7644-8199-022E87AE6AED}">
      <dsp:nvSpPr>
        <dsp:cNvPr id="0" name=""/>
        <dsp:cNvSpPr/>
      </dsp:nvSpPr>
      <dsp:spPr>
        <a:xfrm rot="20700000">
          <a:off x="2627550" y="216389"/>
          <a:ext cx="1925641" cy="1925641"/>
        </a:xfrm>
        <a:prstGeom prst="gear6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What do you think?</a:t>
          </a:r>
        </a:p>
      </dsp:txBody>
      <dsp:txXfrm rot="-20700000">
        <a:off x="3049900" y="638738"/>
        <a:ext cx="1080942" cy="1080942"/>
      </dsp:txXfrm>
    </dsp:sp>
    <dsp:sp modelId="{C2690BCB-15FC-1049-8FE0-22E59809ED16}">
      <dsp:nvSpPr>
        <dsp:cNvPr id="0" name=""/>
        <dsp:cNvSpPr/>
      </dsp:nvSpPr>
      <dsp:spPr>
        <a:xfrm>
          <a:off x="2899214" y="1798687"/>
          <a:ext cx="3459015" cy="3459015"/>
        </a:xfrm>
        <a:prstGeom prst="circularArrow">
          <a:avLst>
            <a:gd name="adj1" fmla="val 4688"/>
            <a:gd name="adj2" fmla="val 299029"/>
            <a:gd name="adj3" fmla="val 2531019"/>
            <a:gd name="adj4" fmla="val 1582964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C55E1-D814-0B4E-BDFC-523C47194A17}">
      <dsp:nvSpPr>
        <dsp:cNvPr id="0" name=""/>
        <dsp:cNvSpPr/>
      </dsp:nvSpPr>
      <dsp:spPr>
        <a:xfrm>
          <a:off x="1178694" y="1134336"/>
          <a:ext cx="2513190" cy="251319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3660C-A35B-9247-B48F-A5BB575B91F9}">
      <dsp:nvSpPr>
        <dsp:cNvPr id="0" name=""/>
        <dsp:cNvSpPr/>
      </dsp:nvSpPr>
      <dsp:spPr>
        <a:xfrm>
          <a:off x="2182129" y="-208484"/>
          <a:ext cx="2709725" cy="270972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63F8-AB43-492E-821A-1522993872F4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243AE-AD24-4F2D-A5D1-83D43D483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6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see in the column with the name that this person has had a couple of IV’s and has been traffic lighted on their progressions, orange to show limited evidence had been performed and you will look at this again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0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3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8" name="Google Shape;3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4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C36D-940E-4662-9985-BDA34EDFA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FDE0A4-AE19-4211-A8A8-95F595755762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4C6F2-FFF3-461B-87F0-15BE999D4370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268BA6-98BD-4DF4-8176-2C706C013E69}"/>
              </a:ext>
            </a:extLst>
          </p:cNvPr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157FAF-DABF-4232-9530-3EC27D178C2E}"/>
              </a:ext>
            </a:extLst>
          </p:cNvPr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6502684-23B0-494C-8229-D6F721646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2014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9F3D-FCE8-40E0-8E2F-15971AA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6D19-18C2-4057-9B00-D16D634FD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B845-735F-42D6-B9BF-067EB31A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F673D-9AA1-4EA4-B96F-001CA1F2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1DB2-E08C-4840-8FEC-D2D77C6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C31F-F2F4-4807-B814-C9F60636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81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795" userDrawn="1">
          <p15:clr>
            <a:srgbClr val="FBAE40"/>
          </p15:clr>
        </p15:guide>
        <p15:guide id="2" pos="388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9F3D-FCE8-40E0-8E2F-15971AA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6D19-18C2-4057-9B00-D16D634FD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B845-735F-42D6-B9BF-067EB31A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F673D-9AA1-4EA4-B96F-001CA1F2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1DB2-E08C-4840-8FEC-D2D77C6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C31F-F2F4-4807-B814-C9F60636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820FA1-ABAE-4982-B655-5EA1CBFFBD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5496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795">
          <p15:clr>
            <a:srgbClr val="FBAE40"/>
          </p15:clr>
        </p15:guide>
        <p15:guide id="2" pos="388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1BA8FB0-BDB7-4D4E-ADAB-54AFC2E69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0098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1BA8FB0-BDB7-4D4E-ADAB-54AFC2E69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04226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2BDE92C-9865-4553-AEAE-4607DBED7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7218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84E5BD9-411B-491B-BE50-1DC42D8540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028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1735-BB58-4314-8D6C-881CA1B3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8BE02-6278-451B-9FC4-F7FE1306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58382-AAF5-4615-AE9D-27C305C2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E6B4A-A945-4C3C-A06E-AC67D538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7D8C76-8E84-477E-958B-54321942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331256-8AB7-4C63-8565-53FA7C50A2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4C33F06-6278-40BF-88A0-812AC2A04C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DB898EE-5E2F-4CB3-BFA5-B274E5170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14B1C28-4D3F-4E74-AA3B-C2D02CD58D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A322CF4-AD65-4014-89A7-34635BDCE8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A2FE364A-A096-4AF4-A7D4-0A71A95F42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991967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1735-BB58-4314-8D6C-881CA1B3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8BE02-6278-451B-9FC4-F7FE1306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58382-AAF5-4615-AE9D-27C305C2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E6B4A-A945-4C3C-A06E-AC67D538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7D8C76-8E84-477E-958B-54321942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331256-8AB7-4C63-8565-53FA7C50A2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4C33F06-6278-40BF-88A0-812AC2A04C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DB898EE-5E2F-4CB3-BFA5-B274E5170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14B1C28-4D3F-4E74-AA3B-C2D02CD58D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A322CF4-AD65-4014-89A7-34635BDCE8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A2FE364A-A096-4AF4-A7D4-0A71A95F42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7FC285-E5CF-4643-BA55-9615C3B309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631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/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22612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9309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FDE0A4-AE19-4211-A8A8-95F595755762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4C6F2-FFF3-461B-87F0-15BE999D4370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268BA6-98BD-4DF4-8176-2C706C013E69}"/>
              </a:ext>
            </a:extLst>
          </p:cNvPr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157FAF-DABF-4232-9530-3EC27D178C2E}"/>
              </a:ext>
            </a:extLst>
          </p:cNvPr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6502684-23B0-494C-8229-D6F721646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357B511-0536-44B6-BE50-9EFFE2B4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07372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3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715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A020-6AE2-4AE2-833E-2FEB23F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CDE9-8EC3-441C-AFD5-A074A659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A0DA-F6B2-4562-8A73-EBCE510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D223F-2BA6-45DA-B664-EF4714AB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910787-E73A-4079-85E6-5FC66E76A020}"/>
              </a:ext>
            </a:extLst>
          </p:cNvPr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B64AAA-8889-4678-831F-969E06341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337B44-F484-47D2-AE92-BACF8691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800" y="1568192"/>
            <a:ext cx="2819406" cy="372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1409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A020-6AE2-4AE2-833E-2FEB23F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CDE9-8EC3-441C-AFD5-A074A659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A0DA-F6B2-4562-8A73-EBCE510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D223F-2BA6-45DA-B664-EF4714AB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910787-E73A-4079-85E6-5FC66E76A020}"/>
              </a:ext>
            </a:extLst>
          </p:cNvPr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B64AAA-8889-4678-831F-969E06341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337B44-F484-47D2-AE92-BACF8691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800" y="1568192"/>
            <a:ext cx="2819405" cy="372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3505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7634-4623-4AEC-9D6A-7D636F0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D7326-8E47-45CA-B8A7-D14D7421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E24B8-466E-4295-B50D-D689F7E9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0B4B9-C154-419D-AB84-3B30C140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4317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7634-4623-4AEC-9D6A-7D636F0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D7326-8E47-45CA-B8A7-D14D7421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E24B8-466E-4295-B50D-D689F7E9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0B4B9-C154-419D-AB84-3B30C140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E6ED07-3304-4D38-A2ED-2121B95A7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620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A7274-B670-4171-A7FB-DFBB24AD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02956-1882-426B-ACD9-9A7D3C82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E465C-C2FB-42BF-8211-F1E61B7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D7FB3A-E0C5-4F7C-829E-3510C7D71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052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A7274-B670-4171-A7FB-DFBB24AD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02956-1882-426B-ACD9-9A7D3C82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E465C-C2FB-42BF-8211-F1E61B7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11001-B980-4098-81BD-AE8A4955B7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419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0FBF-6E8F-4815-9AAB-E80F2452F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3C8E-CA98-4CE5-8E28-77FCD28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FF0B-84E2-4514-B6C5-E7C030B6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7B86D3-FC59-4BC2-8241-EB262F92DF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00" y="2126702"/>
            <a:ext cx="4967829" cy="313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04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1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0FBF-6E8F-4815-9AAB-E80F2452F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3C8E-CA98-4CE5-8E28-77FCD28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FF0B-84E2-4514-B6C5-E7C030B6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7B86D3-FC59-4BC2-8241-EB262F92DF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38800" y="2126702"/>
            <a:ext cx="4967829" cy="313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555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200"/>
            <a:ext cx="5488190" cy="892800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543501-4126-4B2D-A295-DFE433C845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7809" y="6443392"/>
            <a:ext cx="5488191" cy="205200"/>
          </a:xfrm>
        </p:spPr>
        <p:txBody>
          <a:bodyPr anchor="ctr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Image source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3384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EF87BF-6EC4-4D27-B6EE-28FCCE68B1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05" y="799200"/>
            <a:ext cx="2996190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489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 alternativ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EF87BF-6EC4-4D27-B6EE-28FCCE68B1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623" y="4599428"/>
            <a:ext cx="2996190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661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486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234B4E-C349-411B-9F24-C50EC17B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460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E307D6-B53D-44AC-BD15-1C16BB1F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A15A6-254A-4C84-A5F0-28E6B06C0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775" y="1808162"/>
            <a:ext cx="10964921" cy="45893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5533B-40A9-4ED2-8B7A-D8079EB1F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97735" y="6444001"/>
            <a:ext cx="27432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0D012-DF5A-46CA-92C8-D2888C5CB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2775" y="6444001"/>
            <a:ext cx="41148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8FCB7-9571-45AE-B7E1-2EAEE6E63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0800" y="6444000"/>
            <a:ext cx="601200" cy="205200"/>
          </a:xfrm>
          <a:custGeom>
            <a:avLst/>
            <a:gdLst>
              <a:gd name="connsiteX0" fmla="*/ 0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0 w 601200"/>
              <a:gd name="connsiteY4" fmla="*/ 0 h 205200"/>
              <a:gd name="connsiteX0" fmla="*/ 173220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173220 w 601200"/>
              <a:gd name="connsiteY4" fmla="*/ 0 h 205200"/>
              <a:gd name="connsiteX0" fmla="*/ 193207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193207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  <a:gd name="connsiteX0" fmla="*/ 203511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3511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00" h="205200">
                <a:moveTo>
                  <a:pt x="208662" y="0"/>
                </a:moveTo>
                <a:lnTo>
                  <a:pt x="601200" y="0"/>
                </a:lnTo>
                <a:lnTo>
                  <a:pt x="601200" y="205200"/>
                </a:lnTo>
                <a:lnTo>
                  <a:pt x="0" y="205200"/>
                </a:lnTo>
                <a:lnTo>
                  <a:pt x="208662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lIns="216000" tIns="0" rIns="0" bIns="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B09345-C3D7-4B34-AC56-756ACA19516D}"/>
              </a:ext>
            </a:extLst>
          </p:cNvPr>
          <p:cNvCxnSpPr/>
          <p:nvPr userDrawn="1"/>
        </p:nvCxnSpPr>
        <p:spPr>
          <a:xfrm>
            <a:off x="612775" y="13788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E03A88D-7159-403E-A47D-600B27A6BD3B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9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3" r:id="rId4"/>
    <p:sldLayoutId id="2147483661" r:id="rId5"/>
    <p:sldLayoutId id="2147483674" r:id="rId6"/>
    <p:sldLayoutId id="2147483675" r:id="rId7"/>
    <p:sldLayoutId id="2147483650" r:id="rId8"/>
    <p:sldLayoutId id="2147483664" r:id="rId9"/>
    <p:sldLayoutId id="2147483652" r:id="rId10"/>
    <p:sldLayoutId id="2147483665" r:id="rId11"/>
    <p:sldLayoutId id="2147483656" r:id="rId12"/>
    <p:sldLayoutId id="2147483666" r:id="rId13"/>
    <p:sldLayoutId id="2147483657" r:id="rId14"/>
    <p:sldLayoutId id="2147483667" r:id="rId15"/>
    <p:sldLayoutId id="2147483658" r:id="rId16"/>
    <p:sldLayoutId id="2147483668" r:id="rId17"/>
    <p:sldLayoutId id="2147483659" r:id="rId18"/>
    <p:sldLayoutId id="2147483669" r:id="rId19"/>
    <p:sldLayoutId id="2147483670" r:id="rId20"/>
    <p:sldLayoutId id="2147483660" r:id="rId21"/>
    <p:sldLayoutId id="2147483671" r:id="rId22"/>
    <p:sldLayoutId id="2147483654" r:id="rId23"/>
    <p:sldLayoutId id="2147483672" r:id="rId24"/>
    <p:sldLayoutId id="2147483655" r:id="rId25"/>
    <p:sldLayoutId id="2147483673" r:id="rId26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 cap="all" baseline="0">
          <a:solidFill>
            <a:schemeClr val="bg1"/>
          </a:solidFill>
          <a:latin typeface="+mn-lt"/>
          <a:ea typeface="+mn-ea"/>
          <a:cs typeface="+mn-cs"/>
        </a:defRPr>
      </a:lvl2pPr>
      <a:lvl3pPr marL="162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324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4pPr>
      <a:lvl5pPr marL="486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386" userDrawn="1">
          <p15:clr>
            <a:srgbClr val="5ACBF0"/>
          </p15:clr>
        </p15:guide>
        <p15:guide id="4" pos="7295" userDrawn="1">
          <p15:clr>
            <a:srgbClr val="5ACBF0"/>
          </p15:clr>
        </p15:guide>
        <p15:guide id="5" orient="horz" pos="290" userDrawn="1">
          <p15:clr>
            <a:srgbClr val="5ACBF0"/>
          </p15:clr>
        </p15:guide>
        <p15:guide id="6" orient="horz" pos="1139" userDrawn="1">
          <p15:clr>
            <a:srgbClr val="5ACBF0"/>
          </p15:clr>
        </p15:guide>
        <p15:guide id="7" orient="horz" pos="403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9A5EBA-806C-467A-8139-E3C190D96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Educator </a:t>
            </a:r>
            <a:br>
              <a:rPr lang="en-GB" dirty="0"/>
            </a:br>
            <a:r>
              <a:rPr lang="en-GB" dirty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44073481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4D45-69A6-C733-5E5C-BEFB7823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of achievement &amp;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0714-E208-7F9A-A263-18E1E002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48" y="1697899"/>
            <a:ext cx="6149693" cy="46997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 completion of any observation, it will be recorded, and you will have access to the feedback via the google drive folder. </a:t>
            </a:r>
          </a:p>
          <a:p>
            <a:pPr>
              <a:lnSpc>
                <a:spcPct val="150000"/>
              </a:lnSpc>
            </a:pPr>
            <a:r>
              <a:rPr lang="en-US" dirty="0"/>
              <a:t>Everyone will be at different levels of development depending on their delivery schedule, and the opportunity to have had an observation. </a:t>
            </a:r>
          </a:p>
          <a:p>
            <a:pPr>
              <a:lnSpc>
                <a:spcPct val="150000"/>
              </a:lnSpc>
            </a:pPr>
            <a:r>
              <a:rPr lang="en-US" dirty="0"/>
              <a:t>This should be seen as a two-way process, and we encourage you to ask for observations so that you can develop your skills.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E97F6-116E-1CE5-EFBF-8CB6BB8C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10</a:t>
            </a:fld>
            <a:endParaRPr lang="en-GB"/>
          </a:p>
        </p:txBody>
      </p:sp>
      <p:pic>
        <p:nvPicPr>
          <p:cNvPr id="6" name="Picture 5" descr="A screen shot of a document&#10;&#10;Description automatically generated">
            <a:extLst>
              <a:ext uri="{FF2B5EF4-FFF2-40B4-BE49-F238E27FC236}">
                <a16:creationId xmlns:a16="http://schemas.microsoft.com/office/drawing/2014/main" id="{2D932111-DA7E-AD78-4DBD-1E1E00AE1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112" y="1546225"/>
            <a:ext cx="443865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2996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3ADC-0573-EA04-EFDA-8A200B9D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 anchor="b">
            <a:normAutofit/>
          </a:bodyPr>
          <a:lstStyle/>
          <a:p>
            <a:r>
              <a:rPr lang="en-US" dirty="0"/>
              <a:t>Reflection – What you must do!</a:t>
            </a:r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81FC55AF-BE27-0958-7C3B-CB400A8707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52" y="2520872"/>
            <a:ext cx="4534412" cy="3949882"/>
          </a:xfrm>
          <a:noFill/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BEA5D64-3971-434A-01CF-E792E8EF1EF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6974071"/>
              </p:ext>
            </p:extLst>
          </p:nvPr>
        </p:nvGraphicFramePr>
        <p:xfrm>
          <a:off x="5501148" y="1532267"/>
          <a:ext cx="6328800" cy="504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ED1B5-48E6-28AE-D5D8-DCB981FE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AB220-56F1-517E-495A-0EEF9EDDB1C7}"/>
              </a:ext>
            </a:extLst>
          </p:cNvPr>
          <p:cNvSpPr txBox="1"/>
          <p:nvPr/>
        </p:nvSpPr>
        <p:spPr>
          <a:xfrm>
            <a:off x="362053" y="1606472"/>
            <a:ext cx="5139096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+mj-lt"/>
              </a:rPr>
              <a:t>You must reflect after every observation,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+mj-lt"/>
              </a:rPr>
              <a:t> and the process we will use is as follows. 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38323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ed and gold symbol with people climbing up a hill&#10;&#10;Description automatically generated">
            <a:extLst>
              <a:ext uri="{FF2B5EF4-FFF2-40B4-BE49-F238E27FC236}">
                <a16:creationId xmlns:a16="http://schemas.microsoft.com/office/drawing/2014/main" id="{2B3C04B4-72F9-AE9C-3DBD-43EFEB8DA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331" y="1898294"/>
            <a:ext cx="4409197" cy="4409197"/>
          </a:xfrm>
          <a:prstGeom prst="rect">
            <a:avLst/>
          </a:prstGeom>
        </p:spPr>
      </p:pic>
      <p:sp>
        <p:nvSpPr>
          <p:cNvPr id="340" name="Google Shape;340;p9"/>
          <p:cNvSpPr txBox="1">
            <a:spLocks noGrp="1"/>
          </p:cNvSpPr>
          <p:nvPr>
            <p:ph type="title"/>
          </p:nvPr>
        </p:nvSpPr>
        <p:spPr>
          <a:xfrm>
            <a:off x="612774" y="868058"/>
            <a:ext cx="9733800" cy="792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en-GB" dirty="0"/>
              <a:t>EDUCATOR DEVELOPMENT CENTRE </a:t>
            </a:r>
            <a:br>
              <a:rPr lang="en-GB" dirty="0"/>
            </a:br>
            <a:endParaRPr dirty="0"/>
          </a:p>
        </p:txBody>
      </p:sp>
      <p:sp>
        <p:nvSpPr>
          <p:cNvPr id="341" name="Google Shape;341;p9"/>
          <p:cNvSpPr txBox="1">
            <a:spLocks noGrp="1"/>
          </p:cNvSpPr>
          <p:nvPr>
            <p:ph type="sldNum" idx="12"/>
          </p:nvPr>
        </p:nvSpPr>
        <p:spPr>
          <a:xfrm>
            <a:off x="11590800" y="6444000"/>
            <a:ext cx="601200" cy="2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21600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grpSp>
        <p:nvGrpSpPr>
          <p:cNvPr id="342" name="Google Shape;342;p9"/>
          <p:cNvGrpSpPr/>
          <p:nvPr/>
        </p:nvGrpSpPr>
        <p:grpSpPr>
          <a:xfrm>
            <a:off x="612774" y="1808723"/>
            <a:ext cx="8013067" cy="4588341"/>
            <a:chOff x="-1" y="560"/>
            <a:chExt cx="10964864" cy="4588341"/>
          </a:xfrm>
        </p:grpSpPr>
        <p:sp>
          <p:nvSpPr>
            <p:cNvPr id="343" name="Google Shape;343;p9"/>
            <p:cNvSpPr/>
            <p:nvPr/>
          </p:nvSpPr>
          <p:spPr>
            <a:xfrm>
              <a:off x="0" y="560"/>
              <a:ext cx="10964863" cy="1310954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5" name="Google Shape;345;p9"/>
            <p:cNvSpPr/>
            <p:nvPr/>
          </p:nvSpPr>
          <p:spPr>
            <a:xfrm>
              <a:off x="1514152" y="560"/>
              <a:ext cx="9450710" cy="13109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6" name="Google Shape;346;p9"/>
            <p:cNvSpPr txBox="1"/>
            <p:nvPr/>
          </p:nvSpPr>
          <p:spPr>
            <a:xfrm>
              <a:off x="-1" y="560"/>
              <a:ext cx="10964863" cy="1310954"/>
            </a:xfrm>
            <a:prstGeom prst="roundRect">
              <a:avLst/>
            </a:prstGeom>
            <a:noFill/>
            <a:ln>
              <a:noFill/>
            </a:ln>
          </p:spPr>
          <p:txBody>
            <a:bodyPr spcFirstLastPara="1" wrap="square" lIns="138725" tIns="138725" rIns="138725" bIns="138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GB" sz="2500" b="0" i="0" u="none" strike="noStrike" cap="none" dirty="0">
                  <a:solidFill>
                    <a:schemeClr val="bg1"/>
                  </a:solidFill>
                  <a:latin typeface="+mj-lt"/>
                  <a:ea typeface="Arial"/>
                  <a:cs typeface="Arial"/>
                  <a:sym typeface="Arial"/>
                </a:rPr>
                <a:t>The Educator Development Centre will be found on the Game Locker  </a:t>
              </a:r>
              <a:endParaRPr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0" y="1639253"/>
              <a:ext cx="10964863" cy="1310954"/>
            </a:xfrm>
            <a:prstGeom prst="roundRect">
              <a:avLst>
                <a:gd name="adj" fmla="val 10000"/>
              </a:avLst>
            </a:prstGeom>
            <a:solidFill>
              <a:srgbClr val="C8D6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1514152" y="1639253"/>
              <a:ext cx="9450710" cy="13109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0" name="Google Shape;350;p9"/>
            <p:cNvSpPr txBox="1"/>
            <p:nvPr/>
          </p:nvSpPr>
          <p:spPr>
            <a:xfrm>
              <a:off x="0" y="1639253"/>
              <a:ext cx="10964863" cy="131095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138725" tIns="138725" rIns="138725" bIns="138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GB" sz="2500" b="0" i="0" u="none" strike="noStrike" cap="none" dirty="0">
                  <a:solidFill>
                    <a:schemeClr val="bg1"/>
                  </a:solidFill>
                  <a:latin typeface="+mj-lt"/>
                  <a:ea typeface="Arial"/>
                  <a:cs typeface="Arial"/>
                  <a:sym typeface="Arial"/>
                </a:rPr>
                <a:t>It will contain the course presentations, tutor notes, training videos in their specific domain.</a:t>
              </a:r>
              <a:endParaRPr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0" y="3277947"/>
              <a:ext cx="10964863" cy="1310954"/>
            </a:xfrm>
            <a:prstGeom prst="roundRect">
              <a:avLst>
                <a:gd name="adj" fmla="val 10000"/>
              </a:avLst>
            </a:prstGeom>
            <a:solidFill>
              <a:srgbClr val="C8D6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1514152" y="3277947"/>
              <a:ext cx="9450710" cy="13109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4" name="Google Shape;354;p9"/>
            <p:cNvSpPr txBox="1"/>
            <p:nvPr/>
          </p:nvSpPr>
          <p:spPr>
            <a:xfrm>
              <a:off x="0" y="3277947"/>
              <a:ext cx="10964863" cy="1310954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138725" tIns="138725" rIns="138725" bIns="138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GB" sz="2500" b="0" i="0" u="none" strike="noStrike" cap="none" dirty="0">
                  <a:solidFill>
                    <a:schemeClr val="bg1"/>
                  </a:solidFill>
                  <a:latin typeface="+mj-lt"/>
                  <a:ea typeface="Arial"/>
                  <a:cs typeface="Arial"/>
                  <a:sym typeface="Arial"/>
                </a:rPr>
                <a:t>You will find the links to your Feedback </a:t>
              </a:r>
              <a:endParaRPr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2349-4441-2C1E-AEC3-E3DA0B47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4622B1F-011E-352D-193C-4D9CBDF1B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172795"/>
              </p:ext>
            </p:extLst>
          </p:nvPr>
        </p:nvGraphicFramePr>
        <p:xfrm>
          <a:off x="-182880" y="1484251"/>
          <a:ext cx="6689405" cy="4913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94DEE-120C-2F19-21EE-165A53FF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13</a:t>
            </a:fld>
            <a:endParaRPr lang="en-GB"/>
          </a:p>
        </p:txBody>
      </p:sp>
      <p:pic>
        <p:nvPicPr>
          <p:cNvPr id="7" name="Picture 6" descr="A red and gold logo with hands and a person with a heart&#10;&#10;Description automatically generated">
            <a:extLst>
              <a:ext uri="{FF2B5EF4-FFF2-40B4-BE49-F238E27FC236}">
                <a16:creationId xmlns:a16="http://schemas.microsoft.com/office/drawing/2014/main" id="{C4AB9568-7A9F-EAFF-3336-A1DAA6FE64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62" y="1952756"/>
            <a:ext cx="3963950" cy="396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7451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8A8C-76CA-F23C-F5AB-19D5C7BE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jumping on tonight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6D7F9-E655-B780-260B-C88B25CF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2A6E7-9401-8465-C4C0-8451E59328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739036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A16E-1603-4CBD-8463-711AC788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B4620-957C-44C6-84CE-8D5B5A0F7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526648"/>
            <a:ext cx="5231434" cy="4589361"/>
          </a:xfrm>
        </p:spPr>
        <p:txBody>
          <a:bodyPr/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C00000"/>
                </a:solidFill>
                <a:effectLst/>
              </a:rPr>
              <a:t>Quality assurance is the process the WRU undertakes to ensure their educational offerings are up to the highest standards.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C00000"/>
              </a:solidFill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C00000"/>
                </a:solidFill>
                <a:effectLst/>
              </a:rPr>
              <a:t>This process prevents mistakes, addresses any issues that arise, and ensures consistency across our educator workforce.</a:t>
            </a:r>
            <a:endParaRPr lang="en-GB" b="0" dirty="0">
              <a:solidFill>
                <a:srgbClr val="C00000"/>
              </a:solidFill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br>
              <a:rPr lang="en-GB" b="0" dirty="0">
                <a:solidFill>
                  <a:srgbClr val="C00000"/>
                </a:solidFill>
                <a:effectLst/>
              </a:rPr>
            </a:br>
            <a:r>
              <a:rPr lang="en-GB" sz="1800" b="0" i="0" u="none" strike="noStrike" dirty="0">
                <a:solidFill>
                  <a:srgbClr val="C00000"/>
                </a:solidFill>
                <a:effectLst/>
              </a:rPr>
              <a:t>The WRU has created a NEW robust system that evaluates the various offerings and provides guidance, development and support. </a:t>
            </a:r>
            <a:endParaRPr lang="en-GB" b="0" dirty="0">
              <a:solidFill>
                <a:srgbClr val="C00000"/>
              </a:solidFill>
              <a:effectLst/>
            </a:endParaRPr>
          </a:p>
          <a:p>
            <a:pPr>
              <a:lnSpc>
                <a:spcPct val="150000"/>
              </a:lnSpc>
            </a:pP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3650-B2CF-40EE-B0CA-4C849548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 descr="A red icons of people talking&#10;&#10;Description automatically generated">
            <a:extLst>
              <a:ext uri="{FF2B5EF4-FFF2-40B4-BE49-F238E27FC236}">
                <a16:creationId xmlns:a16="http://schemas.microsoft.com/office/drawing/2014/main" id="{D5C36592-744D-5E3B-95FA-F48538C36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087" y="1789127"/>
            <a:ext cx="4221922" cy="355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133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A16E-1603-4CBD-8463-711AC788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8357C0-6411-4620-8A98-5FE7B802DD3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1351774"/>
              </p:ext>
            </p:extLst>
          </p:nvPr>
        </p:nvGraphicFramePr>
        <p:xfrm>
          <a:off x="359229" y="1559892"/>
          <a:ext cx="11225783" cy="5089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3650-B2CF-40EE-B0CA-4C849548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584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GB" dirty="0"/>
              <a:t>QUALITY ASSURANCE</a:t>
            </a:r>
            <a:endParaRPr dirty="0"/>
          </a:p>
        </p:txBody>
      </p:sp>
      <p:sp>
        <p:nvSpPr>
          <p:cNvPr id="325" name="Google Shape;325;p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21600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grpSp>
        <p:nvGrpSpPr>
          <p:cNvPr id="326" name="Google Shape;326;p8"/>
          <p:cNvGrpSpPr/>
          <p:nvPr/>
        </p:nvGrpSpPr>
        <p:grpSpPr>
          <a:xfrm>
            <a:off x="612775" y="2960948"/>
            <a:ext cx="10964920" cy="2283787"/>
            <a:chOff x="0" y="1152786"/>
            <a:chExt cx="10964920" cy="2283787"/>
          </a:xfrm>
        </p:grpSpPr>
        <p:sp>
          <p:nvSpPr>
            <p:cNvPr id="327" name="Google Shape;327;p8"/>
            <p:cNvSpPr/>
            <p:nvPr/>
          </p:nvSpPr>
          <p:spPr>
            <a:xfrm>
              <a:off x="0" y="1152786"/>
              <a:ext cx="3083884" cy="195826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D0B573"/>
                </a:gs>
                <a:gs pos="50000">
                  <a:srgbClr val="D0AF58"/>
                </a:gs>
                <a:gs pos="100000">
                  <a:srgbClr val="BE9C4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8"/>
            <p:cNvSpPr/>
            <p:nvPr/>
          </p:nvSpPr>
          <p:spPr>
            <a:xfrm>
              <a:off x="342653" y="1478307"/>
              <a:ext cx="3083884" cy="195826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CBAD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8"/>
            <p:cNvSpPr txBox="1"/>
            <p:nvPr/>
          </p:nvSpPr>
          <p:spPr>
            <a:xfrm>
              <a:off x="400009" y="1535663"/>
              <a:ext cx="2969172" cy="1843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Arial"/>
                <a:buNone/>
              </a:pPr>
              <a:r>
                <a:rPr lang="en-GB" sz="2900" b="0" i="0" u="none" strike="noStrike" cap="none" dirty="0">
                  <a:solidFill>
                    <a:srgbClr val="C00000"/>
                  </a:solidFill>
                  <a:latin typeface="+mj-lt"/>
                  <a:ea typeface="Arial"/>
                  <a:cs typeface="Arial"/>
                  <a:sym typeface="Arial"/>
                </a:rPr>
                <a:t>Observations</a:t>
              </a:r>
              <a:r>
                <a:rPr lang="en-GB" sz="2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dirty="0"/>
            </a:p>
          </p:txBody>
        </p:sp>
        <p:sp>
          <p:nvSpPr>
            <p:cNvPr id="330" name="Google Shape;330;p8"/>
            <p:cNvSpPr/>
            <p:nvPr/>
          </p:nvSpPr>
          <p:spPr>
            <a:xfrm>
              <a:off x="3769191" y="1152786"/>
              <a:ext cx="3083884" cy="195826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D0B573"/>
                </a:gs>
                <a:gs pos="50000">
                  <a:srgbClr val="D0AF58"/>
                </a:gs>
                <a:gs pos="100000">
                  <a:srgbClr val="BE9C4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8"/>
            <p:cNvSpPr/>
            <p:nvPr/>
          </p:nvSpPr>
          <p:spPr>
            <a:xfrm>
              <a:off x="4111845" y="1478307"/>
              <a:ext cx="3083884" cy="195826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CBAD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8"/>
            <p:cNvSpPr txBox="1"/>
            <p:nvPr/>
          </p:nvSpPr>
          <p:spPr>
            <a:xfrm>
              <a:off x="4169201" y="1535663"/>
              <a:ext cx="2969172" cy="1843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Arial"/>
                <a:buNone/>
              </a:pPr>
              <a:r>
                <a:rPr lang="en-GB" sz="2900" b="0" i="0" u="none" strike="noStrike" cap="none" dirty="0">
                  <a:solidFill>
                    <a:srgbClr val="C00000"/>
                  </a:solidFill>
                  <a:latin typeface="+mj-lt"/>
                  <a:ea typeface="Arial"/>
                  <a:cs typeface="Arial"/>
                  <a:sym typeface="Arial"/>
                </a:rPr>
                <a:t>Opportunity to self-reflect</a:t>
              </a:r>
              <a:endParaRPr lang="en-GB" sz="32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33" name="Google Shape;333;p8"/>
            <p:cNvSpPr/>
            <p:nvPr/>
          </p:nvSpPr>
          <p:spPr>
            <a:xfrm>
              <a:off x="7538383" y="1152786"/>
              <a:ext cx="3083884" cy="195826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D0B573"/>
                </a:gs>
                <a:gs pos="50000">
                  <a:srgbClr val="D0AF58"/>
                </a:gs>
                <a:gs pos="100000">
                  <a:srgbClr val="BE9C4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8"/>
            <p:cNvSpPr/>
            <p:nvPr/>
          </p:nvSpPr>
          <p:spPr>
            <a:xfrm>
              <a:off x="7881036" y="1478307"/>
              <a:ext cx="3083884" cy="195826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CBAD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8"/>
            <p:cNvSpPr txBox="1"/>
            <p:nvPr/>
          </p:nvSpPr>
          <p:spPr>
            <a:xfrm>
              <a:off x="7938392" y="1535663"/>
              <a:ext cx="2969172" cy="1843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Arial"/>
                <a:buNone/>
              </a:pPr>
              <a:r>
                <a:rPr lang="en-GB" sz="2900" b="0" i="0" u="none" strike="noStrike" cap="none" dirty="0">
                  <a:solidFill>
                    <a:srgbClr val="C00000"/>
                  </a:solidFill>
                  <a:latin typeface="+mj-lt"/>
                  <a:ea typeface="Arial"/>
                  <a:cs typeface="Arial"/>
                  <a:sym typeface="Arial"/>
                </a:rPr>
                <a:t>Supported development plan</a:t>
              </a:r>
              <a:endParaRPr dirty="0">
                <a:solidFill>
                  <a:srgbClr val="C0000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A16E-1603-4CBD-8463-711AC788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Observation Domains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D6F32F-F367-7C01-7DB0-3BDB84840BF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7204145"/>
              </p:ext>
            </p:extLst>
          </p:nvPr>
        </p:nvGraphicFramePr>
        <p:xfrm>
          <a:off x="6180602" y="1703834"/>
          <a:ext cx="5410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1F8E1C-2F5C-6BE1-20A8-3E46B1584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98" y="1972007"/>
            <a:ext cx="5175360" cy="38149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b="0" i="0" dirty="0"/>
              <a:t>As part of the WRU’s quality assurance process you will be monitored at times when delivering. This </a:t>
            </a:r>
            <a:r>
              <a:rPr lang="en-GB" dirty="0"/>
              <a:t>will be across all the WRU educational offerings. 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b="0" i="0" dirty="0"/>
              <a:t>A set of standardised competencies have been established and have been broken down into four domains.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3650-B2CF-40EE-B0CA-4C849548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55994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B55B-B17F-A98A-A2EF-47C17BE7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– Classroom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6292E-5DD6-EA10-C996-CFE260EFF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2027818"/>
            <a:ext cx="4431665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theory area has five sections of competencies, and you could potentially be observed over multiple presentations over a course duration or even over more than one course to get your competencies ticked off!</a:t>
            </a:r>
          </a:p>
          <a:p>
            <a:pPr>
              <a:lnSpc>
                <a:spcPct val="150000"/>
              </a:lnSpc>
            </a:pPr>
            <a:r>
              <a:rPr lang="en-US" dirty="0"/>
              <a:t>This just gives us more opportunity to support and develop you!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C6C9E-B1E3-EA73-7668-34C6047E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6</a:t>
            </a:fld>
            <a:endParaRPr lang="en-GB"/>
          </a:p>
        </p:txBody>
      </p:sp>
      <p:pic>
        <p:nvPicPr>
          <p:cNvPr id="8" name="Content Placeholder 7" descr="A screenshot of a survey&#10;&#10;Description automatically generated">
            <a:extLst>
              <a:ext uri="{FF2B5EF4-FFF2-40B4-BE49-F238E27FC236}">
                <a16:creationId xmlns:a16="http://schemas.microsoft.com/office/drawing/2014/main" id="{57BD26B0-D0B5-0778-3865-3C06A6336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919" y="1581731"/>
            <a:ext cx="4431665" cy="4576182"/>
          </a:xfrm>
        </p:spPr>
      </p:pic>
    </p:spTree>
    <p:extLst>
      <p:ext uri="{BB962C8B-B14F-4D97-AF65-F5344CB8AC3E}">
        <p14:creationId xmlns:p14="http://schemas.microsoft.com/office/powerpoint/2010/main" val="271585224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0DE6-461C-BBDD-7886-67D0D491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– Outdoor session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7DE44-AEEC-2716-7FB7-C217F52B3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7962" y="2355840"/>
            <a:ext cx="4772768" cy="18656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practical</a:t>
            </a:r>
            <a:r>
              <a:rPr lang="en-US" dirty="0"/>
              <a:t> has not as many competencies as the theory section, and your observer would be able to complete this in one session.</a:t>
            </a:r>
          </a:p>
          <a:p>
            <a:pPr>
              <a:lnSpc>
                <a:spcPct val="150000"/>
              </a:lnSpc>
            </a:pPr>
            <a:r>
              <a:rPr lang="en-US" dirty="0"/>
              <a:t>This will happen more than once a year if possible!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FF761-13EF-7F05-EA2F-97AA1DC2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7</a:t>
            </a:fld>
            <a:endParaRPr lang="en-GB"/>
          </a:p>
        </p:txBody>
      </p:sp>
      <p:pic>
        <p:nvPicPr>
          <p:cNvPr id="9" name="Content Placeholder 8" descr="A screenshot of a survey&#10;&#10;Description automatically generated">
            <a:extLst>
              <a:ext uri="{FF2B5EF4-FFF2-40B4-BE49-F238E27FC236}">
                <a16:creationId xmlns:a16="http://schemas.microsoft.com/office/drawing/2014/main" id="{8B2724CB-32B5-5FAA-FDFF-EFF8A666A4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1" y="2153280"/>
            <a:ext cx="5273219" cy="3659178"/>
          </a:xfrm>
        </p:spPr>
      </p:pic>
    </p:spTree>
    <p:extLst>
      <p:ext uri="{BB962C8B-B14F-4D97-AF65-F5344CB8AC3E}">
        <p14:creationId xmlns:p14="http://schemas.microsoft.com/office/powerpoint/2010/main" val="18120786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7971-6D70-DBF3-649B-6D101015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– The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323D-5E76-C9B8-1ACB-BE22D3ED3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2262408"/>
            <a:ext cx="4934585" cy="3041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assessment domain currently is only used on coaching and referee courses – generally on the L2 and L3 courses. </a:t>
            </a:r>
          </a:p>
          <a:p>
            <a:pPr>
              <a:lnSpc>
                <a:spcPct val="150000"/>
              </a:lnSpc>
            </a:pPr>
            <a:r>
              <a:rPr lang="en-US" dirty="0"/>
              <a:t>You could also be filmed giving a review so that you can watch back and reflect on your performance.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B6771-92A6-DFF3-2D21-3E6F9C4A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8</a:t>
            </a:fld>
            <a:endParaRPr lang="en-GB"/>
          </a:p>
        </p:txBody>
      </p:sp>
      <p:pic>
        <p:nvPicPr>
          <p:cNvPr id="9" name="Content Placeholder 8" descr="A green and pink text with red and white text&#10;&#10;Description automatically generated with medium confidence">
            <a:extLst>
              <a:ext uri="{FF2B5EF4-FFF2-40B4-BE49-F238E27FC236}">
                <a16:creationId xmlns:a16="http://schemas.microsoft.com/office/drawing/2014/main" id="{B785638D-BC6C-0C15-1088-275A4B7128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229" y="1869546"/>
            <a:ext cx="5237956" cy="4395672"/>
          </a:xfrm>
        </p:spPr>
      </p:pic>
    </p:spTree>
    <p:extLst>
      <p:ext uri="{BB962C8B-B14F-4D97-AF65-F5344CB8AC3E}">
        <p14:creationId xmlns:p14="http://schemas.microsoft.com/office/powerpoint/2010/main" val="279206611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05DA-D5B6-F36C-DBB9-36BE6640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knowledge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1C3B4-B78C-2DB0-0E5D-8C83543C2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78599"/>
            <a:ext cx="5410800" cy="4819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final domain is subject knowledge, this gives us an insight into your development needs and aids us in deciding what opportunities you should be given. </a:t>
            </a:r>
          </a:p>
          <a:p>
            <a:pPr>
              <a:lnSpc>
                <a:spcPct val="150000"/>
              </a:lnSpc>
            </a:pPr>
            <a:r>
              <a:rPr lang="en-US" dirty="0"/>
              <a:t>It will also give us insight into how we are providing support through tutor notes, are you sticking to them or going off script.</a:t>
            </a:r>
          </a:p>
          <a:p>
            <a:pPr>
              <a:lnSpc>
                <a:spcPct val="150000"/>
              </a:lnSpc>
            </a:pPr>
            <a:r>
              <a:rPr lang="en-US" dirty="0"/>
              <a:t>Finally, it will aid us in developing more continuous development opportunities through analysis of your feedback.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FCA0C-FC56-C86E-1E5D-865804C4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9</a:t>
            </a:fld>
            <a:endParaRPr lang="en-GB"/>
          </a:p>
        </p:txBody>
      </p:sp>
      <p:pic>
        <p:nvPicPr>
          <p:cNvPr id="9" name="Content Placeholder 8" descr="A screenshot of a computer&#10;&#10;Description automatically generated">
            <a:extLst>
              <a:ext uri="{FF2B5EF4-FFF2-40B4-BE49-F238E27FC236}">
                <a16:creationId xmlns:a16="http://schemas.microsoft.com/office/drawing/2014/main" id="{ECB02DCB-458D-B5F7-2363-AB9860E020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4" y="2179320"/>
            <a:ext cx="4865801" cy="3123724"/>
          </a:xfrm>
        </p:spPr>
      </p:pic>
    </p:spTree>
    <p:extLst>
      <p:ext uri="{BB962C8B-B14F-4D97-AF65-F5344CB8AC3E}">
        <p14:creationId xmlns:p14="http://schemas.microsoft.com/office/powerpoint/2010/main" val="12198397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RU PPT theme">
  <a:themeElements>
    <a:clrScheme name="Custom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2730"/>
      </a:accent1>
      <a:accent2>
        <a:srgbClr val="CDAD5F"/>
      </a:accent2>
      <a:accent3>
        <a:srgbClr val="007934"/>
      </a:accent3>
      <a:accent4>
        <a:srgbClr val="DC0500"/>
      </a:accent4>
      <a:accent5>
        <a:srgbClr val="C3AF4B"/>
      </a:accent5>
      <a:accent6>
        <a:srgbClr val="7CD91C"/>
      </a:accent6>
      <a:hlink>
        <a:srgbClr val="0563C1"/>
      </a:hlink>
      <a:folHlink>
        <a:srgbClr val="954F72"/>
      </a:folHlink>
    </a:clrScheme>
    <a:fontScheme name="WRU brand font theme">
      <a:majorFont>
        <a:latin typeface="Choplin ExtraLight"/>
        <a:ea typeface=""/>
        <a:cs typeface=""/>
      </a:majorFont>
      <a:minorFont>
        <a:latin typeface="Chopli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90000"/>
          </a:lnSpc>
          <a:defRPr dirty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defRPr dirty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RU Brand Font PowerPoint template.potx" id="{77AA7A81-EF32-49F1-A75C-C0B8748C332D}" vid="{02AE66B5-7AD5-4AE3-B91D-2FDA6283BA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WRU PPT theme</Template>
  <TotalTime>1909</TotalTime>
  <Words>804</Words>
  <Application>Microsoft Macintosh PowerPoint</Application>
  <PresentationFormat>Widescreen</PresentationFormat>
  <Paragraphs>76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Choplin Book</vt:lpstr>
      <vt:lpstr>Choplin ExtraLight</vt:lpstr>
      <vt:lpstr>Choplin SemiBold</vt:lpstr>
      <vt:lpstr>WRU PPT theme</vt:lpstr>
      <vt:lpstr>Educator  IV</vt:lpstr>
      <vt:lpstr>Quality Assurance </vt:lpstr>
      <vt:lpstr>Quality Assurance </vt:lpstr>
      <vt:lpstr>QUALITY ASSURANCE</vt:lpstr>
      <vt:lpstr>Observation Domains </vt:lpstr>
      <vt:lpstr>Theory – Classroom presentations</vt:lpstr>
      <vt:lpstr>Practical – Outdoor session </vt:lpstr>
      <vt:lpstr>Assessment – The review </vt:lpstr>
      <vt:lpstr>Subject knowledge </vt:lpstr>
      <vt:lpstr>Record of achievement &amp; Development</vt:lpstr>
      <vt:lpstr>Reflection – What you must do!</vt:lpstr>
      <vt:lpstr>EDUCATOR DEVELOPMENT CENTRE  </vt:lpstr>
      <vt:lpstr>Review </vt:lpstr>
      <vt:lpstr>Thanks for jumping on tonight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leader  IV</dc:title>
  <dc:creator>Jonathan Evans</dc:creator>
  <cp:lastModifiedBy>Jonathan Evans</cp:lastModifiedBy>
  <cp:revision>9</cp:revision>
  <dcterms:created xsi:type="dcterms:W3CDTF">2023-12-14T14:13:35Z</dcterms:created>
  <dcterms:modified xsi:type="dcterms:W3CDTF">2024-02-21T12:59:49Z</dcterms:modified>
</cp:coreProperties>
</file>